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8" r:id="rId2"/>
    <p:sldId id="260" r:id="rId3"/>
    <p:sldId id="259" r:id="rId4"/>
    <p:sldId id="497" r:id="rId5"/>
    <p:sldId id="498" r:id="rId6"/>
    <p:sldId id="262" r:id="rId7"/>
    <p:sldId id="265" r:id="rId8"/>
    <p:sldId id="266" r:id="rId9"/>
    <p:sldId id="277" r:id="rId10"/>
    <p:sldId id="267" r:id="rId11"/>
    <p:sldId id="268" r:id="rId12"/>
    <p:sldId id="269" r:id="rId13"/>
    <p:sldId id="270" r:id="rId14"/>
    <p:sldId id="272" r:id="rId15"/>
    <p:sldId id="273" r:id="rId16"/>
    <p:sldId id="274" r:id="rId17"/>
    <p:sldId id="276" r:id="rId18"/>
    <p:sldId id="278" r:id="rId19"/>
    <p:sldId id="264" r:id="rId20"/>
    <p:sldId id="279" r:id="rId21"/>
    <p:sldId id="280" r:id="rId22"/>
    <p:sldId id="281" r:id="rId23"/>
    <p:sldId id="282" r:id="rId24"/>
    <p:sldId id="283" r:id="rId25"/>
    <p:sldId id="286" r:id="rId26"/>
    <p:sldId id="284" r:id="rId27"/>
    <p:sldId id="285" r:id="rId28"/>
    <p:sldId id="287" r:id="rId29"/>
    <p:sldId id="288" r:id="rId30"/>
    <p:sldId id="289" r:id="rId31"/>
    <p:sldId id="290" r:id="rId32"/>
    <p:sldId id="294" r:id="rId33"/>
    <p:sldId id="291" r:id="rId34"/>
    <p:sldId id="292" r:id="rId35"/>
    <p:sldId id="293" r:id="rId36"/>
    <p:sldId id="271" r:id="rId37"/>
    <p:sldId id="495" r:id="rId38"/>
    <p:sldId id="27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420E7A2-156F-40D8-9042-B328BD19A520}">
          <p14:sldIdLst>
            <p14:sldId id="258"/>
            <p14:sldId id="260"/>
            <p14:sldId id="259"/>
            <p14:sldId id="497"/>
            <p14:sldId id="498"/>
            <p14:sldId id="262"/>
            <p14:sldId id="265"/>
            <p14:sldId id="266"/>
            <p14:sldId id="277"/>
            <p14:sldId id="267"/>
            <p14:sldId id="268"/>
            <p14:sldId id="269"/>
            <p14:sldId id="270"/>
            <p14:sldId id="272"/>
            <p14:sldId id="273"/>
            <p14:sldId id="274"/>
            <p14:sldId id="276"/>
            <p14:sldId id="278"/>
            <p14:sldId id="264"/>
            <p14:sldId id="279"/>
            <p14:sldId id="280"/>
            <p14:sldId id="281"/>
            <p14:sldId id="282"/>
            <p14:sldId id="283"/>
            <p14:sldId id="286"/>
            <p14:sldId id="284"/>
            <p14:sldId id="285"/>
            <p14:sldId id="287"/>
            <p14:sldId id="288"/>
            <p14:sldId id="289"/>
            <p14:sldId id="290"/>
            <p14:sldId id="294"/>
            <p14:sldId id="291"/>
            <p14:sldId id="292"/>
            <p14:sldId id="293"/>
            <p14:sldId id="271"/>
            <p14:sldId id="495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008239"/>
    <a:srgbClr val="001007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7" y="4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2460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6F325-4E3A-4A07-9D27-CCF5150B338E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EEE41-A4DF-4714-A5A0-DF34E988F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0288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50A7C-0516-4EEC-ABF2-5EC2E8F277D2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FE341-7FA7-4D97-982A-779D612A9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85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https://www.fda.gov/regulatory-information/search-fda-guidance-documents/guidance-use-bayesian-statistics-medical-device-clinical-trials [</a:t>
            </a:r>
            <a:r>
              <a:rPr lang="en-US" b="0" dirty="0"/>
              <a:t>Guidance for the Use of Bayesian Statistics in Medical Device Clinical Trials]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FE341-7FA7-4D97-982A-779D612A97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431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FE341-7FA7-4D97-982A-779D612A97A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291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Bad convergence suggests poor mixing, so posterior may not have been fully explored. Could need to increase burn-in, alter other settings of chosen algorithm,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FE341-7FA7-4D97-982A-779D612A97A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49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curve(</a:t>
            </a:r>
            <a:r>
              <a:rPr lang="en-US" dirty="0" err="1"/>
              <a:t>dnorm</a:t>
            </a:r>
            <a:r>
              <a:rPr lang="en-US" dirty="0"/>
              <a:t>(x, mean=0, </a:t>
            </a:r>
            <a:r>
              <a:rPr lang="en-US" dirty="0" err="1"/>
              <a:t>sd</a:t>
            </a:r>
            <a:r>
              <a:rPr lang="en-US" dirty="0"/>
              <a:t>=1), from=-10, to=10, </a:t>
            </a:r>
            <a:r>
              <a:rPr lang="en-US" dirty="0" err="1"/>
              <a:t>xlab</a:t>
            </a:r>
            <a:r>
              <a:rPr lang="en-US" dirty="0"/>
              <a:t>='x', </a:t>
            </a:r>
            <a:r>
              <a:rPr lang="en-US" dirty="0" err="1"/>
              <a:t>ylab</a:t>
            </a:r>
            <a:r>
              <a:rPr lang="en-US" dirty="0"/>
              <a:t>='Density', </a:t>
            </a:r>
            <a:r>
              <a:rPr lang="en-US" dirty="0" err="1"/>
              <a:t>lwd</a:t>
            </a:r>
            <a:r>
              <a:rPr lang="en-US" dirty="0"/>
              <a:t>=2, main='Possible of Priors', </a:t>
            </a:r>
            <a:r>
              <a:rPr lang="en-US" dirty="0" err="1"/>
              <a:t>cex.axis</a:t>
            </a:r>
            <a:r>
              <a:rPr lang="en-US" dirty="0"/>
              <a:t>=1.5, </a:t>
            </a:r>
            <a:r>
              <a:rPr lang="en-US" dirty="0" err="1"/>
              <a:t>cex.main</a:t>
            </a:r>
            <a:r>
              <a:rPr lang="en-US" dirty="0"/>
              <a:t>=1.5, </a:t>
            </a:r>
            <a:r>
              <a:rPr lang="en-US" dirty="0" err="1"/>
              <a:t>cex.lab</a:t>
            </a:r>
            <a:r>
              <a:rPr lang="en-US" dirty="0"/>
              <a:t>=1.5)</a:t>
            </a:r>
          </a:p>
          <a:p>
            <a:r>
              <a:rPr lang="en-US" dirty="0"/>
              <a:t>curve(</a:t>
            </a:r>
            <a:r>
              <a:rPr lang="en-US" dirty="0" err="1"/>
              <a:t>dnorm</a:t>
            </a:r>
            <a:r>
              <a:rPr lang="en-US" dirty="0"/>
              <a:t>(x, mean=0, </a:t>
            </a:r>
            <a:r>
              <a:rPr lang="en-US" dirty="0" err="1"/>
              <a:t>sd</a:t>
            </a:r>
            <a:r>
              <a:rPr lang="en-US" dirty="0"/>
              <a:t>=3), add=T, </a:t>
            </a:r>
            <a:r>
              <a:rPr lang="en-US" dirty="0" err="1"/>
              <a:t>lwd</a:t>
            </a:r>
            <a:r>
              <a:rPr lang="en-US" dirty="0"/>
              <a:t>=2, </a:t>
            </a:r>
            <a:r>
              <a:rPr lang="en-US" dirty="0" err="1"/>
              <a:t>lty</a:t>
            </a:r>
            <a:r>
              <a:rPr lang="en-US" dirty="0"/>
              <a:t>=2, col='orangered2')</a:t>
            </a:r>
          </a:p>
          <a:p>
            <a:r>
              <a:rPr lang="en-US" dirty="0"/>
              <a:t>curve(</a:t>
            </a:r>
            <a:r>
              <a:rPr lang="en-US" dirty="0" err="1"/>
              <a:t>dnorm</a:t>
            </a:r>
            <a:r>
              <a:rPr lang="en-US" dirty="0"/>
              <a:t>(x, mean=0, </a:t>
            </a:r>
            <a:r>
              <a:rPr lang="en-US" dirty="0" err="1"/>
              <a:t>sd</a:t>
            </a:r>
            <a:r>
              <a:rPr lang="en-US" dirty="0"/>
              <a:t>=10), add=T, </a:t>
            </a:r>
            <a:r>
              <a:rPr lang="en-US" dirty="0" err="1"/>
              <a:t>lwd</a:t>
            </a:r>
            <a:r>
              <a:rPr lang="en-US" dirty="0"/>
              <a:t>=2, </a:t>
            </a:r>
            <a:r>
              <a:rPr lang="en-US" dirty="0" err="1"/>
              <a:t>lty</a:t>
            </a:r>
            <a:r>
              <a:rPr lang="en-US" dirty="0"/>
              <a:t>=3, col='blue')</a:t>
            </a:r>
          </a:p>
          <a:p>
            <a:r>
              <a:rPr lang="en-US" dirty="0"/>
              <a:t>curve(</a:t>
            </a:r>
            <a:r>
              <a:rPr lang="en-US" dirty="0" err="1"/>
              <a:t>dunif</a:t>
            </a:r>
            <a:r>
              <a:rPr lang="en-US" dirty="0"/>
              <a:t>(x, -10, 10), add=T, </a:t>
            </a:r>
            <a:r>
              <a:rPr lang="en-US" dirty="0" err="1"/>
              <a:t>lwd</a:t>
            </a:r>
            <a:r>
              <a:rPr lang="en-US" dirty="0"/>
              <a:t>=2, </a:t>
            </a:r>
            <a:r>
              <a:rPr lang="en-US" dirty="0" err="1"/>
              <a:t>lty</a:t>
            </a:r>
            <a:r>
              <a:rPr lang="en-US" dirty="0"/>
              <a:t>=4, col='green')</a:t>
            </a:r>
          </a:p>
          <a:p>
            <a:r>
              <a:rPr lang="en-US" dirty="0"/>
              <a:t>curve(</a:t>
            </a:r>
            <a:r>
              <a:rPr lang="en-US" dirty="0" err="1"/>
              <a:t>dnorm</a:t>
            </a:r>
            <a:r>
              <a:rPr lang="en-US" dirty="0"/>
              <a:t>(x, mean=5, </a:t>
            </a:r>
            <a:r>
              <a:rPr lang="en-US" dirty="0" err="1"/>
              <a:t>sd</a:t>
            </a:r>
            <a:r>
              <a:rPr lang="en-US" dirty="0"/>
              <a:t>=2), add=T, </a:t>
            </a:r>
            <a:r>
              <a:rPr lang="en-US" dirty="0" err="1"/>
              <a:t>lwd</a:t>
            </a:r>
            <a:r>
              <a:rPr lang="en-US" dirty="0"/>
              <a:t>=2, </a:t>
            </a:r>
            <a:r>
              <a:rPr lang="en-US" dirty="0" err="1"/>
              <a:t>lty</a:t>
            </a:r>
            <a:r>
              <a:rPr lang="en-US" dirty="0"/>
              <a:t>=5, col='purple')</a:t>
            </a:r>
          </a:p>
          <a:p>
            <a:endParaRPr lang="en-US" dirty="0"/>
          </a:p>
          <a:p>
            <a:r>
              <a:rPr lang="en-US" dirty="0"/>
              <a:t>legend('</a:t>
            </a:r>
            <a:r>
              <a:rPr lang="en-US" dirty="0" err="1"/>
              <a:t>topright</a:t>
            </a:r>
            <a:r>
              <a:rPr lang="en-US" dirty="0"/>
              <a:t>', </a:t>
            </a:r>
            <a:r>
              <a:rPr lang="en-US" dirty="0" err="1"/>
              <a:t>bty</a:t>
            </a:r>
            <a:r>
              <a:rPr lang="en-US" dirty="0"/>
              <a:t>='n', </a:t>
            </a:r>
            <a:r>
              <a:rPr lang="en-US" dirty="0" err="1"/>
              <a:t>lwd</a:t>
            </a:r>
            <a:r>
              <a:rPr lang="en-US" dirty="0"/>
              <a:t>=c(2,2,2,2,2), </a:t>
            </a:r>
            <a:r>
              <a:rPr lang="en-US" dirty="0" err="1"/>
              <a:t>lty</a:t>
            </a:r>
            <a:r>
              <a:rPr lang="en-US" dirty="0"/>
              <a:t>=1:5, col=c('black','orangered2','blue','green','purple'), legend=c('N(0,1)','N(0,3)','N(0,10)','</a:t>
            </a:r>
            <a:r>
              <a:rPr lang="en-US" dirty="0" err="1"/>
              <a:t>Unif</a:t>
            </a:r>
            <a:r>
              <a:rPr lang="en-US" dirty="0"/>
              <a:t>(-10,10)','N(5,2)'), </a:t>
            </a:r>
            <a:r>
              <a:rPr lang="en-US" dirty="0" err="1"/>
              <a:t>cex</a:t>
            </a:r>
            <a:r>
              <a:rPr lang="en-US" dirty="0"/>
              <a:t>=1.5)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FE341-7FA7-4D97-982A-779D612A97A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499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05765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18307"/>
            <a:ext cx="10515600" cy="10186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16393"/>
            <a:ext cx="10515600" cy="40605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341" y="6356350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260BABFF-207A-4E17-BB6B-068052E132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165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341" y="6356350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260BABFF-207A-4E17-BB6B-068052E132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184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18306"/>
            <a:ext cx="10515600" cy="7723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341" y="6356350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260BABFF-207A-4E17-BB6B-068052E132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31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05606"/>
            <a:ext cx="10515600" cy="7850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341" y="6356350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260BABFF-207A-4E17-BB6B-068052E132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39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99652"/>
            <a:ext cx="3932237" cy="115774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341" y="6356350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260BABFF-207A-4E17-BB6B-068052E132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596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918306"/>
            <a:ext cx="10515600" cy="7723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FC3CDC-4BF4-4A7B-8405-F14DEC6DE771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BABFF-207A-4E17-BB6B-068052E132E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0483"/>
            <a:ext cx="5372100" cy="488139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838200" y="856028"/>
            <a:ext cx="1051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1405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-clark.github.io/docs/ld_mcmc/index_onepage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alexbiostats/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655057"/>
            <a:ext cx="9144000" cy="114431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1007"/>
                </a:solidFill>
                <a:latin typeface="Arial Black" panose="020B0A04020102020204" pitchFamily="34" charset="0"/>
              </a:rPr>
              <a:t>Bayesian Modeling in Oncology Trials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>
                <a:solidFill>
                  <a:srgbClr val="001007"/>
                </a:solidFill>
              </a:rPr>
              <a:t>Part 1: Intro to Bayesian Methods in Oncology Trials</a:t>
            </a:r>
          </a:p>
          <a:p>
            <a:endParaRPr lang="en-US" dirty="0">
              <a:solidFill>
                <a:srgbClr val="001007"/>
              </a:solidFill>
            </a:endParaRPr>
          </a:p>
          <a:p>
            <a:r>
              <a:rPr lang="en-US" dirty="0">
                <a:solidFill>
                  <a:srgbClr val="001007"/>
                </a:solidFill>
              </a:rPr>
              <a:t>Stat4Onc Short Course</a:t>
            </a:r>
          </a:p>
          <a:p>
            <a:r>
              <a:rPr lang="en-US" dirty="0">
                <a:solidFill>
                  <a:srgbClr val="001007"/>
                </a:solidFill>
              </a:rPr>
              <a:t>May 10,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062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A80C0-5448-4F2D-E1C3-B178E3D3A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Chain Monte Carlo (MCMC)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60DCF-1F0A-29C9-A141-1221F64BF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16393"/>
            <a:ext cx="7014275" cy="4060569"/>
          </a:xfrm>
        </p:spPr>
        <p:txBody>
          <a:bodyPr>
            <a:normAutofit/>
          </a:bodyPr>
          <a:lstStyle/>
          <a:p>
            <a:r>
              <a:rPr lang="en-US" dirty="0"/>
              <a:t>In Bayesian analyses, posterior is rarely known or closed form</a:t>
            </a:r>
          </a:p>
          <a:p>
            <a:r>
              <a:rPr lang="en-US" dirty="0"/>
              <a:t>Instead, we can use MCMC algorithms to simulate samples from the posterior distribution</a:t>
            </a:r>
          </a:p>
          <a:p>
            <a:r>
              <a:rPr lang="en-US" dirty="0"/>
              <a:t>Numerous algorithms have been proposed (e.g., </a:t>
            </a:r>
            <a:r>
              <a:rPr lang="en-US" dirty="0">
                <a:hlinkClick r:id="rId3"/>
              </a:rPr>
              <a:t>42 different ones in </a:t>
            </a:r>
            <a:r>
              <a:rPr lang="en-US" dirty="0" err="1">
                <a:hlinkClick r:id="rId3"/>
              </a:rPr>
              <a:t>LaplacesDemon</a:t>
            </a:r>
            <a:r>
              <a:rPr lang="en-US" dirty="0">
                <a:hlinkClick r:id="rId3"/>
              </a:rPr>
              <a:t> R package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542FA1-7A3E-08DA-D21F-9D1A3F55C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7606" y="1937006"/>
            <a:ext cx="3008805" cy="463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1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4D27-D454-7AC9-327C-AE65E6543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MCMC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4F498-3A61-B4F8-855A-C44E222D6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software packages (e.g., PROC MCMC in SAS, brms in R) include default MCMC algorithms to avoid users having to code their own</a:t>
            </a:r>
          </a:p>
          <a:p>
            <a:r>
              <a:rPr lang="en-US" dirty="0"/>
              <a:t>Output from MCMC algorithms are usually rectangular datasets with a column for each </a:t>
            </a:r>
            <a:r>
              <a:rPr lang="en-US" i="1" dirty="0"/>
              <a:t>chain</a:t>
            </a:r>
            <a:r>
              <a:rPr lang="en-US" dirty="0"/>
              <a:t> and a row for each </a:t>
            </a:r>
            <a:r>
              <a:rPr lang="en-US" i="1" dirty="0"/>
              <a:t>iteration</a:t>
            </a:r>
          </a:p>
          <a:p>
            <a:r>
              <a:rPr lang="en-US" i="1" dirty="0"/>
              <a:t>Chains</a:t>
            </a:r>
            <a:r>
              <a:rPr lang="en-US" dirty="0"/>
              <a:t> are separate instances of the MCMC algorithm, often with different initial values</a:t>
            </a:r>
          </a:p>
          <a:p>
            <a:r>
              <a:rPr lang="en-US" i="1" dirty="0"/>
              <a:t>Burn-in periods</a:t>
            </a:r>
            <a:r>
              <a:rPr lang="en-US" dirty="0"/>
              <a:t> are the first “X” of each chain discarded to provide time for convergence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16015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3BA80-A8C8-CDD8-75EC-B3E526CB3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MCMC Diagnostics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124E5-5958-6894-1BEA-169CDE01A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not the focus of this short course, we note a few diagnostic tools and examples on the following slides for:</a:t>
            </a:r>
          </a:p>
          <a:p>
            <a:pPr lvl="1"/>
            <a:r>
              <a:rPr lang="en-US" dirty="0"/>
              <a:t>Trace plots</a:t>
            </a:r>
          </a:p>
          <a:p>
            <a:pPr lvl="1"/>
            <a:r>
              <a:rPr lang="en-US" dirty="0"/>
              <a:t>Autocorrelation plots</a:t>
            </a:r>
          </a:p>
          <a:p>
            <a:pPr lvl="1"/>
            <a:r>
              <a:rPr lang="en-US" dirty="0"/>
              <a:t>Density plots</a:t>
            </a:r>
          </a:p>
          <a:p>
            <a:pPr lvl="1"/>
            <a:r>
              <a:rPr lang="en-US" dirty="0"/>
              <a:t>Numerical diagnostics</a:t>
            </a:r>
          </a:p>
          <a:p>
            <a:r>
              <a:rPr lang="en-US" dirty="0"/>
              <a:t>Major goal is to assess whether simulation converged to the posterior distribution or if changes need to be made</a:t>
            </a:r>
          </a:p>
        </p:txBody>
      </p:sp>
    </p:spTree>
    <p:extLst>
      <p:ext uri="{BB962C8B-B14F-4D97-AF65-F5344CB8AC3E}">
        <p14:creationId xmlns:p14="http://schemas.microsoft.com/office/powerpoint/2010/main" val="1516778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393CC-A041-B73B-EF03-F2240D10F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12C66-A12F-4FD9-498D-688206037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6393"/>
            <a:ext cx="10515600" cy="2184302"/>
          </a:xfrm>
        </p:spPr>
        <p:txBody>
          <a:bodyPr>
            <a:normAutofit/>
          </a:bodyPr>
          <a:lstStyle/>
          <a:p>
            <a:r>
              <a:rPr lang="en-US" dirty="0"/>
              <a:t>Value of the parameter on the y-axis, iteration number on x-axis</a:t>
            </a:r>
          </a:p>
          <a:p>
            <a:r>
              <a:rPr lang="en-US" dirty="0"/>
              <a:t>Algorithmic convergence looks like random noise</a:t>
            </a:r>
          </a:p>
          <a:p>
            <a:r>
              <a:rPr lang="en-US" dirty="0"/>
              <a:t>Burn-in of 1000 iterations already removed from examples from PROC MCMC:</a:t>
            </a:r>
          </a:p>
        </p:txBody>
      </p:sp>
      <p:pic>
        <p:nvPicPr>
          <p:cNvPr id="4" name="Picture 3" descr="Graphical user interface, chart, line chart, histogram&#10;&#10;Description automatically generated">
            <a:extLst>
              <a:ext uri="{FF2B5EF4-FFF2-40B4-BE49-F238E27FC236}">
                <a16:creationId xmlns:a16="http://schemas.microsoft.com/office/drawing/2014/main" id="{02597105-E3FA-6D4E-1DB2-5D88BBB672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475"/>
          <a:stretch/>
        </p:blipFill>
        <p:spPr>
          <a:xfrm>
            <a:off x="807228" y="4347417"/>
            <a:ext cx="10577543" cy="20802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D8ED9C-3997-841B-DDB0-499FA53A59DC}"/>
              </a:ext>
            </a:extLst>
          </p:cNvPr>
          <p:cNvSpPr txBox="1"/>
          <p:nvPr/>
        </p:nvSpPr>
        <p:spPr>
          <a:xfrm>
            <a:off x="1934307" y="6341774"/>
            <a:ext cx="3627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Good convergence </a:t>
            </a:r>
            <a:r>
              <a:rPr lang="en-US" b="1" dirty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75182C-2028-6C22-6DDA-313E66C13B2A}"/>
              </a:ext>
            </a:extLst>
          </p:cNvPr>
          <p:cNvSpPr txBox="1"/>
          <p:nvPr/>
        </p:nvSpPr>
        <p:spPr>
          <a:xfrm>
            <a:off x="6970206" y="6318413"/>
            <a:ext cx="3627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Bad convergence 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r>
              <a:rPr lang="en-US" b="1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42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393CC-A041-B73B-EF03-F2240D10F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Autocorrelation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12C66-A12F-4FD9-498D-688206037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6393"/>
            <a:ext cx="6818644" cy="4060569"/>
          </a:xfrm>
        </p:spPr>
        <p:txBody>
          <a:bodyPr/>
          <a:lstStyle/>
          <a:p>
            <a:r>
              <a:rPr lang="en-US" dirty="0"/>
              <a:t>Pairwise correlation between iterations and different lags between iterations</a:t>
            </a:r>
          </a:p>
          <a:p>
            <a:r>
              <a:rPr lang="en-US" dirty="0"/>
              <a:t>Well-functioning algorithms should have a fairly steep decline as lag increases</a:t>
            </a:r>
          </a:p>
          <a:p>
            <a:r>
              <a:rPr lang="en-US" dirty="0"/>
              <a:t>This pattern suggests samples are likely to be random draws from the posterior and simulation has adequately sampled the support of the parameter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AE696D1-C92B-16A2-06E2-6EE55D144FD1}"/>
              </a:ext>
            </a:extLst>
          </p:cNvPr>
          <p:cNvGrpSpPr/>
          <p:nvPr/>
        </p:nvGrpSpPr>
        <p:grpSpPr>
          <a:xfrm>
            <a:off x="7783602" y="1478248"/>
            <a:ext cx="3701664" cy="4867286"/>
            <a:chOff x="8376455" y="1704336"/>
            <a:chExt cx="2380306" cy="3449328"/>
          </a:xfrm>
        </p:grpSpPr>
        <p:pic>
          <p:nvPicPr>
            <p:cNvPr id="4" name="Picture 3" descr="Graphical user interface, chart, line chart, histogram&#10;&#10;Description automatically generated">
              <a:extLst>
                <a:ext uri="{FF2B5EF4-FFF2-40B4-BE49-F238E27FC236}">
                  <a16:creationId xmlns:a16="http://schemas.microsoft.com/office/drawing/2014/main" id="{02597105-E3FA-6D4E-1DB2-5D88BBB672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1945" r="74684"/>
            <a:stretch/>
          </p:blipFill>
          <p:spPr>
            <a:xfrm>
              <a:off x="8376455" y="1704336"/>
              <a:ext cx="2380306" cy="1724664"/>
            </a:xfrm>
            <a:prstGeom prst="rect">
              <a:avLst/>
            </a:prstGeom>
          </p:spPr>
        </p:pic>
        <p:pic>
          <p:nvPicPr>
            <p:cNvPr id="5" name="Picture 4" descr="Graphical user interface, chart, line chart, histogram&#10;&#10;Description automatically generated">
              <a:extLst>
                <a:ext uri="{FF2B5EF4-FFF2-40B4-BE49-F238E27FC236}">
                  <a16:creationId xmlns:a16="http://schemas.microsoft.com/office/drawing/2014/main" id="{0755C5D4-6C0A-FB1C-B2DE-CF56B4790B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184" t="51945" r="25236"/>
            <a:stretch/>
          </p:blipFill>
          <p:spPr>
            <a:xfrm>
              <a:off x="8411048" y="3429000"/>
              <a:ext cx="2311121" cy="17246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172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393CC-A041-B73B-EF03-F2240D10F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Density/Histogram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12C66-A12F-4FD9-498D-688206037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6393"/>
            <a:ext cx="6039897" cy="4060569"/>
          </a:xfrm>
        </p:spPr>
        <p:txBody>
          <a:bodyPr/>
          <a:lstStyle/>
          <a:p>
            <a:r>
              <a:rPr lang="en-US" dirty="0"/>
              <a:t>Typically looking for a fairly smooth shape with a single mode</a:t>
            </a:r>
          </a:p>
          <a:p>
            <a:r>
              <a:rPr lang="en-US" dirty="0"/>
              <a:t>Bimodal or unusual patterns may indicate lack of convergence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D362742-F559-CA77-7755-8C2FC5A4CBAC}"/>
              </a:ext>
            </a:extLst>
          </p:cNvPr>
          <p:cNvGrpSpPr/>
          <p:nvPr/>
        </p:nvGrpSpPr>
        <p:grpSpPr>
          <a:xfrm>
            <a:off x="7310176" y="1185706"/>
            <a:ext cx="4322149" cy="5356889"/>
            <a:chOff x="9716756" y="2566668"/>
            <a:chExt cx="2357696" cy="3373025"/>
          </a:xfrm>
        </p:grpSpPr>
        <p:pic>
          <p:nvPicPr>
            <p:cNvPr id="5" name="Picture 4" descr="Graphical user interface, chart, line chart, histogram&#10;&#10;Description automatically generated">
              <a:extLst>
                <a:ext uri="{FF2B5EF4-FFF2-40B4-BE49-F238E27FC236}">
                  <a16:creationId xmlns:a16="http://schemas.microsoft.com/office/drawing/2014/main" id="{52ADE6D9-3A35-C978-4F27-2A4EEB2B3D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963" t="51945" r="50029"/>
            <a:stretch/>
          </p:blipFill>
          <p:spPr>
            <a:xfrm>
              <a:off x="9716756" y="2566668"/>
              <a:ext cx="2351315" cy="1724664"/>
            </a:xfrm>
            <a:prstGeom prst="rect">
              <a:avLst/>
            </a:prstGeom>
          </p:spPr>
        </p:pic>
        <p:pic>
          <p:nvPicPr>
            <p:cNvPr id="6" name="Picture 5" descr="Graphical user interface, chart, line chart, histogram&#10;&#10;Description automatically generated">
              <a:extLst>
                <a:ext uri="{FF2B5EF4-FFF2-40B4-BE49-F238E27FC236}">
                  <a16:creationId xmlns:a16="http://schemas.microsoft.com/office/drawing/2014/main" id="{E64886DC-D959-65E8-271F-047D2A5A74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4925" t="51945"/>
            <a:stretch/>
          </p:blipFill>
          <p:spPr>
            <a:xfrm>
              <a:off x="9716756" y="4215029"/>
              <a:ext cx="2357696" cy="17246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3827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56C5F-10D8-1B21-9CEB-7F1A8953D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Numerical Diagnostics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007BD-2905-95EB-9D88-EDE922B57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Varies by software, numerous exist</a:t>
            </a:r>
          </a:p>
          <a:p>
            <a:r>
              <a:rPr lang="en-US" dirty="0" err="1"/>
              <a:t>Geweke</a:t>
            </a:r>
            <a:r>
              <a:rPr lang="en-US" dirty="0"/>
              <a:t> Diagnostic:</a:t>
            </a:r>
          </a:p>
          <a:p>
            <a:pPr lvl="1"/>
            <a:r>
              <a:rPr lang="en-US" dirty="0"/>
              <a:t>Compares values in early part of Markov chain to latter values</a:t>
            </a:r>
          </a:p>
          <a:p>
            <a:pPr lvl="1"/>
            <a:r>
              <a:rPr lang="en-US" dirty="0"/>
              <a:t>Provides a two-sided test with a large absolute </a:t>
            </a:r>
            <a:r>
              <a:rPr lang="en-US" i="1" dirty="0"/>
              <a:t>z</a:t>
            </a:r>
            <a:r>
              <a:rPr lang="en-US" dirty="0"/>
              <a:t>-score indicating rejection of convergence</a:t>
            </a:r>
          </a:p>
          <a:p>
            <a:r>
              <a:rPr lang="en-US" dirty="0"/>
              <a:t>R-hat: </a:t>
            </a:r>
          </a:p>
          <a:p>
            <a:pPr lvl="1"/>
            <a:r>
              <a:rPr lang="en-US" dirty="0"/>
              <a:t>A potential scale reduction factor proposed by Gelman and Rubin</a:t>
            </a:r>
          </a:p>
          <a:p>
            <a:pPr lvl="1"/>
            <a:r>
              <a:rPr lang="en-US" dirty="0"/>
              <a:t>Estimates convergence based on variance of estimated parameter between chains and variance within chain</a:t>
            </a:r>
          </a:p>
          <a:p>
            <a:pPr lvl="1"/>
            <a:r>
              <a:rPr lang="en-US" dirty="0"/>
              <a:t>Want values near 1</a:t>
            </a:r>
          </a:p>
        </p:txBody>
      </p:sp>
    </p:spTree>
    <p:extLst>
      <p:ext uri="{BB962C8B-B14F-4D97-AF65-F5344CB8AC3E}">
        <p14:creationId xmlns:p14="http://schemas.microsoft.com/office/powerpoint/2010/main" val="3344204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1E08B-AAD3-A912-2187-3A5575D45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A0BE3-36E7-8F78-6CE5-A2D841834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the more challenging aspects of Bayesian analysis</a:t>
            </a:r>
          </a:p>
          <a:p>
            <a:r>
              <a:rPr lang="en-US" dirty="0"/>
              <a:t>Depending on context/phase, may involve direct consultation with regulatory authorities (e.g., FDA)</a:t>
            </a:r>
          </a:p>
          <a:p>
            <a:r>
              <a:rPr lang="en-US" dirty="0"/>
              <a:t>Should evaluate a range of priors from skeptical/noninformative to more informative</a:t>
            </a:r>
          </a:p>
          <a:p>
            <a:pPr lvl="1"/>
            <a:r>
              <a:rPr lang="en-US" dirty="0"/>
              <a:t>May need to specify single prior for protocol/SAP</a:t>
            </a:r>
          </a:p>
          <a:p>
            <a:pPr lvl="1"/>
            <a:r>
              <a:rPr lang="en-US" dirty="0"/>
              <a:t>Can evaluate results and performance across other priors as secondary or sensitivity analyses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619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83A61-8F63-686A-1811-E92728C74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Priors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8A25159-CB8E-1084-018D-3CB7E48157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763776"/>
          </a:xfrm>
        </p:spPr>
        <p:txBody>
          <a:bodyPr>
            <a:normAutofit/>
          </a:bodyPr>
          <a:lstStyle/>
          <a:p>
            <a:r>
              <a:rPr lang="en-US" dirty="0"/>
              <a:t>N(0,1): more informative, centered around 0</a:t>
            </a:r>
          </a:p>
          <a:p>
            <a:r>
              <a:rPr lang="en-US" dirty="0">
                <a:solidFill>
                  <a:srgbClr val="FF0000"/>
                </a:solidFill>
              </a:rPr>
              <a:t>N(0,3): less informative with larger range of values</a:t>
            </a:r>
          </a:p>
          <a:p>
            <a:r>
              <a:rPr lang="en-US" dirty="0">
                <a:solidFill>
                  <a:srgbClr val="0070C0"/>
                </a:solidFill>
              </a:rPr>
              <a:t>N(0,10): weakly informative</a:t>
            </a:r>
          </a:p>
          <a:p>
            <a:r>
              <a:rPr lang="en-US" dirty="0" err="1">
                <a:solidFill>
                  <a:srgbClr val="00B050"/>
                </a:solidFill>
              </a:rPr>
              <a:t>Unif</a:t>
            </a:r>
            <a:r>
              <a:rPr lang="en-US" dirty="0">
                <a:solidFill>
                  <a:srgbClr val="00B050"/>
                </a:solidFill>
              </a:rPr>
              <a:t>(-10,10): flat prior (but suggests only values between -10 and 10 are possible)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N(5,2): informative for both mean and SD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C94BCD5-50A8-9925-DCB9-A18EBAEC0F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29105" y="1059051"/>
            <a:ext cx="5538591" cy="5530350"/>
          </a:xfrm>
        </p:spPr>
      </p:pic>
    </p:spTree>
    <p:extLst>
      <p:ext uri="{BB962C8B-B14F-4D97-AF65-F5344CB8AC3E}">
        <p14:creationId xmlns:p14="http://schemas.microsoft.com/office/powerpoint/2010/main" val="243305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72FF1-C358-61AB-7FB9-F125FB1FB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Software Availability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0F45CCAC-E03A-EF18-54AD-A4C4A69A51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48" r="47221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4A902-83A4-EF5A-CBEF-5E202CBA5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987386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Bayesian methods used to require special software or separate coding languages</a:t>
            </a:r>
          </a:p>
          <a:p>
            <a:r>
              <a:rPr lang="en-US" sz="2200" dirty="0"/>
              <a:t>Now available in many forms:</a:t>
            </a:r>
          </a:p>
          <a:p>
            <a:pPr lvl="1"/>
            <a:r>
              <a:rPr lang="en-US" sz="2200" b="1" dirty="0"/>
              <a:t>R (brms, </a:t>
            </a:r>
            <a:r>
              <a:rPr lang="en-US" sz="2200" b="1" dirty="0" err="1"/>
              <a:t>rstan</a:t>
            </a:r>
            <a:r>
              <a:rPr lang="en-US" sz="2200" b="1" dirty="0"/>
              <a:t>/</a:t>
            </a:r>
            <a:r>
              <a:rPr lang="en-US" sz="2200" b="1" dirty="0" err="1"/>
              <a:t>rstanarm</a:t>
            </a:r>
            <a:r>
              <a:rPr lang="en-US" sz="2200" b="1" dirty="0"/>
              <a:t>, </a:t>
            </a:r>
            <a:r>
              <a:rPr lang="en-US" sz="2200" b="1" dirty="0" err="1"/>
              <a:t>rjags</a:t>
            </a:r>
            <a:r>
              <a:rPr lang="en-US" sz="2200" b="1" dirty="0"/>
              <a:t>)</a:t>
            </a:r>
          </a:p>
          <a:p>
            <a:pPr lvl="1"/>
            <a:r>
              <a:rPr lang="en-US" sz="2200" dirty="0"/>
              <a:t>JAGS/BUGS</a:t>
            </a:r>
          </a:p>
          <a:p>
            <a:pPr lvl="1"/>
            <a:r>
              <a:rPr lang="en-US" sz="2200" dirty="0"/>
              <a:t>STAN</a:t>
            </a:r>
          </a:p>
          <a:p>
            <a:pPr lvl="1"/>
            <a:r>
              <a:rPr lang="en-US" sz="2200" dirty="0"/>
              <a:t>SAS (PROC MCMC, PROC GENMOD)</a:t>
            </a:r>
          </a:p>
          <a:p>
            <a:pPr lvl="1"/>
            <a:r>
              <a:rPr lang="en-US" sz="2200" dirty="0"/>
              <a:t>Stata</a:t>
            </a:r>
          </a:p>
          <a:p>
            <a:r>
              <a:rPr lang="en-US" sz="2600" dirty="0"/>
              <a:t>Software has different defaults and options (e.g., number of chains, algorithms)</a:t>
            </a:r>
          </a:p>
        </p:txBody>
      </p:sp>
    </p:spTree>
    <p:extLst>
      <p:ext uri="{BB962C8B-B14F-4D97-AF65-F5344CB8AC3E}">
        <p14:creationId xmlns:p14="http://schemas.microsoft.com/office/powerpoint/2010/main" val="3707410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pic>
        <p:nvPicPr>
          <p:cNvPr id="7" name="Content Placeholder 6" descr="A person in a suit and tie&#10;&#10;Description automatically generated with low confidence">
            <a:extLst>
              <a:ext uri="{FF2B5EF4-FFF2-40B4-BE49-F238E27FC236}">
                <a16:creationId xmlns:a16="http://schemas.microsoft.com/office/drawing/2014/main" id="{1DA65C18-A547-E33C-B1D3-2F618A60C8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57" y="1825625"/>
            <a:ext cx="1623396" cy="2031041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0E74C3-09CD-4F3F-4C98-D65625F89F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01255" y="1825625"/>
            <a:ext cx="8652545" cy="203104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Dr. Brian Hobbs</a:t>
            </a:r>
          </a:p>
          <a:p>
            <a:pPr marL="0" indent="0">
              <a:buNone/>
            </a:pPr>
            <a:r>
              <a:rPr lang="en-US" sz="2400" dirty="0"/>
              <a:t>Associate Professor of Biostatistics, The University of Texas Dell Medical School</a:t>
            </a:r>
          </a:p>
          <a:p>
            <a:pPr marL="0" indent="0">
              <a:buNone/>
            </a:pPr>
            <a:r>
              <a:rPr lang="en-US" sz="2400" dirty="0"/>
              <a:t>Email: brian.hobbs@austin.utexas.edu</a:t>
            </a:r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1424C0AD-27BB-08BA-6233-9C755B9287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6257" y="4038323"/>
            <a:ext cx="1623396" cy="1956982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3E2F6E-30D6-57E8-A9F4-0D659E8FDF9C}"/>
              </a:ext>
            </a:extLst>
          </p:cNvPr>
          <p:cNvSpPr txBox="1">
            <a:spLocks/>
          </p:cNvSpPr>
          <p:nvPr/>
        </p:nvSpPr>
        <p:spPr>
          <a:xfrm>
            <a:off x="2701255" y="4038323"/>
            <a:ext cx="8652545" cy="2031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Dr. Alex Kaizer</a:t>
            </a:r>
          </a:p>
          <a:p>
            <a:pPr marL="0" indent="0">
              <a:buNone/>
            </a:pPr>
            <a:r>
              <a:rPr lang="en-US" sz="2400" dirty="0"/>
              <a:t>Assistant Professor of Biostatistics and Informatics, University of Colorado Anschutz Medical Campus</a:t>
            </a:r>
          </a:p>
          <a:p>
            <a:pPr marL="0" indent="0">
              <a:buNone/>
            </a:pPr>
            <a:r>
              <a:rPr lang="en-US" sz="2400" dirty="0"/>
              <a:t>Email: alex.kaizer@cuanschutz.edu</a:t>
            </a:r>
          </a:p>
        </p:txBody>
      </p:sp>
    </p:spTree>
    <p:extLst>
      <p:ext uri="{BB962C8B-B14F-4D97-AF65-F5344CB8AC3E}">
        <p14:creationId xmlns:p14="http://schemas.microsoft.com/office/powerpoint/2010/main" val="804278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DB358-BC02-C222-C888-E7F8E3480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A67D9-3ADC-CADC-A4CA-1228C8FE75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396566" cy="4351338"/>
          </a:xfrm>
        </p:spPr>
        <p:txBody>
          <a:bodyPr/>
          <a:lstStyle/>
          <a:p>
            <a:r>
              <a:rPr lang="en-US" dirty="0"/>
              <a:t>Let’s simulate an example to analyze using the brms package in R</a:t>
            </a:r>
          </a:p>
          <a:p>
            <a:r>
              <a:rPr lang="en-US" dirty="0"/>
              <a:t>Primary outcome: survival at 3 months</a:t>
            </a:r>
          </a:p>
          <a:p>
            <a:r>
              <a:rPr lang="en-US" dirty="0"/>
              <a:t>Assume:</a:t>
            </a:r>
          </a:p>
          <a:p>
            <a:pPr lvl="1"/>
            <a:r>
              <a:rPr lang="en-US" dirty="0"/>
              <a:t>Group 1=SOC, Group 2=New Treatment</a:t>
            </a:r>
          </a:p>
          <a:p>
            <a:pPr lvl="1"/>
            <a:r>
              <a:rPr lang="en-US" dirty="0"/>
              <a:t>p</a:t>
            </a:r>
            <a:r>
              <a:rPr lang="en-US" baseline="-25000" dirty="0"/>
              <a:t>1</a:t>
            </a:r>
            <a:r>
              <a:rPr lang="en-US" dirty="0"/>
              <a:t>=0.1, p</a:t>
            </a:r>
            <a:r>
              <a:rPr lang="en-US" baseline="-25000" dirty="0"/>
              <a:t>2</a:t>
            </a:r>
            <a:r>
              <a:rPr lang="en-US" dirty="0"/>
              <a:t>=0.4 (i.e., corresponds to OR=6)</a:t>
            </a:r>
          </a:p>
          <a:p>
            <a:pPr lvl="1"/>
            <a:r>
              <a:rPr lang="en-US" dirty="0"/>
              <a:t>N=32 per group</a:t>
            </a:r>
          </a:p>
        </p:txBody>
      </p:sp>
      <p:pic>
        <p:nvPicPr>
          <p:cNvPr id="6" name="Content Placeholder 5" descr="A picture containing line, graphics, font, diagram&#10;&#10;Description automatically generated">
            <a:extLst>
              <a:ext uri="{FF2B5EF4-FFF2-40B4-BE49-F238E27FC236}">
                <a16:creationId xmlns:a16="http://schemas.microsoft.com/office/drawing/2014/main" id="{F6E5664E-877F-E864-D850-A49BC35B5B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464" y="2142930"/>
            <a:ext cx="3076921" cy="3538458"/>
          </a:xfrm>
        </p:spPr>
      </p:pic>
    </p:spTree>
    <p:extLst>
      <p:ext uri="{BB962C8B-B14F-4D97-AF65-F5344CB8AC3E}">
        <p14:creationId xmlns:p14="http://schemas.microsoft.com/office/powerpoint/2010/main" val="2038576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F45A8-BC40-CD81-9847-EA94FA841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Simulation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2667B7-AEE6-A047-9726-1D84424BC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library(brms) # load libraries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(20) # set for reproducibility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=c(rep(1,32), rep(0,32)),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	out=c(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rbinom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(n=32,size=1,prob=0.4),			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rbinom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(n=32,size=1,prob=0.1)) )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069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F1CD4-A8BD-7BA5-875F-902235948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Data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BC1EE-8ABD-E3E3-EBC6-D1FD2B60B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check simulated values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doBy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summaryBy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out~trt,data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ECA7B4-D46E-543F-5B34-078D09C46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86009"/>
            <a:ext cx="8276584" cy="156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883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598D4-C6E5-BAB6-8738-4263CAA4A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Fit Logistic Regression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9530E-82B1-21D7-28ED-D48B6607C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6393"/>
            <a:ext cx="11390790" cy="40605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 brms Bayesian results with defaults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mod1 &lt;-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(out ~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data=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family='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bernoulli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’,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prior = c(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set_prior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("normal(0,sqrt(10))", class = "b"),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set_prior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("normal(0,sqrt(10))", class="Intercept")),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seed= 123,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warmup = 1000, 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10000)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50D9F0-ADAD-441A-353F-5C0BFAB21BDB}"/>
              </a:ext>
            </a:extLst>
          </p:cNvPr>
          <p:cNvSpPr txBox="1"/>
          <p:nvPr/>
        </p:nvSpPr>
        <p:spPr>
          <a:xfrm>
            <a:off x="8629095" y="2757827"/>
            <a:ext cx="2321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Syntax similar to </a:t>
            </a:r>
            <a:r>
              <a:rPr lang="en-US" i="1" dirty="0" err="1">
                <a:solidFill>
                  <a:schemeClr val="accent1"/>
                </a:solidFill>
              </a:rPr>
              <a:t>glm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DDCA932C-B17D-1351-9522-9D70A9F637E7}"/>
              </a:ext>
            </a:extLst>
          </p:cNvPr>
          <p:cNvSpPr/>
          <p:nvPr/>
        </p:nvSpPr>
        <p:spPr>
          <a:xfrm>
            <a:off x="6889072" y="2614474"/>
            <a:ext cx="1660124" cy="1025371"/>
          </a:xfrm>
          <a:prstGeom prst="rightBrace">
            <a:avLst>
              <a:gd name="adj1" fmla="val 8333"/>
              <a:gd name="adj2" fmla="val 3122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DB86FE-5E98-F00B-3FA2-552FF9895F6E}"/>
              </a:ext>
            </a:extLst>
          </p:cNvPr>
          <p:cNvSpPr txBox="1"/>
          <p:nvPr/>
        </p:nvSpPr>
        <p:spPr>
          <a:xfrm>
            <a:off x="4816135" y="4543233"/>
            <a:ext cx="3160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Set seed for reproducibility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CA12-FB0C-D877-C8D2-EDDFC7653927}"/>
              </a:ext>
            </a:extLst>
          </p:cNvPr>
          <p:cNvSpPr txBox="1"/>
          <p:nvPr/>
        </p:nvSpPr>
        <p:spPr>
          <a:xfrm>
            <a:off x="4807258" y="4912565"/>
            <a:ext cx="3790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Define burn-in iterations to discard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02EE1D-2985-B619-5AA5-A4F7493BB8D9}"/>
              </a:ext>
            </a:extLst>
          </p:cNvPr>
          <p:cNvSpPr txBox="1"/>
          <p:nvPr/>
        </p:nvSpPr>
        <p:spPr>
          <a:xfrm>
            <a:off x="4807258" y="5295872"/>
            <a:ext cx="399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Set number of iterations per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4E482B-12C3-D3E2-1A09-3B96B8DA7769}"/>
                  </a:ext>
                </a:extLst>
              </p:cNvPr>
              <p:cNvSpPr txBox="1"/>
              <p:nvPr/>
            </p:nvSpPr>
            <p:spPr>
              <a:xfrm>
                <a:off x="221942" y="3679408"/>
                <a:ext cx="2206101" cy="395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solidFill>
                      <a:schemeClr val="accent1"/>
                    </a:solidFill>
                  </a:rPr>
                  <a:t>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(0,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ra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chemeClr val="accent1"/>
                    </a:solidFill>
                  </a:rPr>
                  <a:t> priors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4E482B-12C3-D3E2-1A09-3B96B8DA7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42" y="3679408"/>
                <a:ext cx="2206101" cy="395429"/>
              </a:xfrm>
              <a:prstGeom prst="rect">
                <a:avLst/>
              </a:prstGeom>
              <a:blipFill>
                <a:blip r:embed="rId2"/>
                <a:stretch>
                  <a:fillRect l="-2210" t="-1563" r="-2486" b="-26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990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564CF-1881-B16B-5B84-AF8623859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brms Logistic Regression Output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B08C782-45E1-C6C0-4E89-B972F1BD4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937006"/>
            <a:ext cx="10890918" cy="409516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E489C5-6AE4-9035-7C4F-07DCABD5DFB9}"/>
              </a:ext>
            </a:extLst>
          </p:cNvPr>
          <p:cNvSpPr txBox="1"/>
          <p:nvPr/>
        </p:nvSpPr>
        <p:spPr>
          <a:xfrm>
            <a:off x="337353" y="4920995"/>
            <a:ext cx="3404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accent1"/>
                </a:solidFill>
              </a:rPr>
              <a:t>mean</a:t>
            </a:r>
            <a:r>
              <a:rPr lang="en-US" dirty="0">
                <a:solidFill>
                  <a:schemeClr val="accent1"/>
                </a:solidFill>
              </a:rPr>
              <a:t> from 36,000 iterations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4A10EC-80B3-8E45-4375-56195A22C037}"/>
              </a:ext>
            </a:extLst>
          </p:cNvPr>
          <p:cNvSpPr/>
          <p:nvPr/>
        </p:nvSpPr>
        <p:spPr>
          <a:xfrm>
            <a:off x="2277122" y="4234649"/>
            <a:ext cx="1233996" cy="7457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C1EC6F-DFE1-A00F-419A-2909DE3098D5}"/>
              </a:ext>
            </a:extLst>
          </p:cNvPr>
          <p:cNvSpPr txBox="1"/>
          <p:nvPr/>
        </p:nvSpPr>
        <p:spPr>
          <a:xfrm>
            <a:off x="4779739" y="3588318"/>
            <a:ext cx="3005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95% credible intervals</a:t>
            </a:r>
          </a:p>
          <a:p>
            <a:pPr algn="ctr"/>
            <a:r>
              <a:rPr lang="en-US" i="1" dirty="0">
                <a:solidFill>
                  <a:srgbClr val="FF0000"/>
                </a:solidFill>
              </a:rPr>
              <a:t>(2.5</a:t>
            </a:r>
            <a:r>
              <a:rPr lang="en-US" i="1" baseline="30000" dirty="0">
                <a:solidFill>
                  <a:srgbClr val="FF0000"/>
                </a:solidFill>
              </a:rPr>
              <a:t>th</a:t>
            </a:r>
            <a:r>
              <a:rPr lang="en-US" i="1" dirty="0">
                <a:solidFill>
                  <a:srgbClr val="FF0000"/>
                </a:solidFill>
              </a:rPr>
              <a:t> and 97.5</a:t>
            </a:r>
            <a:r>
              <a:rPr lang="en-US" i="1" baseline="30000" dirty="0">
                <a:solidFill>
                  <a:srgbClr val="FF0000"/>
                </a:solidFill>
              </a:rPr>
              <a:t>th</a:t>
            </a:r>
            <a:r>
              <a:rPr lang="en-US" i="1" dirty="0">
                <a:solidFill>
                  <a:srgbClr val="FF0000"/>
                </a:solidFill>
              </a:rPr>
              <a:t> quantiles)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7AEA60-3833-150B-DC24-779E70C4B3A9}"/>
              </a:ext>
            </a:extLst>
          </p:cNvPr>
          <p:cNvSpPr/>
          <p:nvPr/>
        </p:nvSpPr>
        <p:spPr>
          <a:xfrm>
            <a:off x="4996357" y="4234649"/>
            <a:ext cx="2571857" cy="7457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C425BC-CE1B-DFF5-5A5D-300555AD5B8A}"/>
              </a:ext>
            </a:extLst>
          </p:cNvPr>
          <p:cNvSpPr txBox="1"/>
          <p:nvPr/>
        </p:nvSpPr>
        <p:spPr>
          <a:xfrm>
            <a:off x="7504298" y="4948742"/>
            <a:ext cx="4178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R-hat convergence stat (1=converged)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5AF9AE-C37C-D636-D638-90F4EC95BF94}"/>
              </a:ext>
            </a:extLst>
          </p:cNvPr>
          <p:cNvSpPr/>
          <p:nvPr/>
        </p:nvSpPr>
        <p:spPr>
          <a:xfrm>
            <a:off x="7588634" y="4234649"/>
            <a:ext cx="743059" cy="74572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8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 animBg="1"/>
      <p:bldP spid="12" grpId="0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A4B3C-C29E-BFCC-D5B5-57711E1CB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HPD Intervals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08EB9-94B7-1808-2E0A-4C0AE9C8B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brms reports the</a:t>
            </a:r>
            <a:r>
              <a:rPr lang="en-US" i="1" dirty="0"/>
              <a:t> </a:t>
            </a:r>
            <a:r>
              <a:rPr lang="en-US" dirty="0"/>
              <a:t>95% </a:t>
            </a:r>
            <a:r>
              <a:rPr lang="en-US" i="1" dirty="0"/>
              <a:t>equal-tailed credible interval</a:t>
            </a:r>
          </a:p>
          <a:p>
            <a:pPr lvl="1"/>
            <a:r>
              <a:rPr lang="en-US" dirty="0"/>
              <a:t>This essentially calculates the 2.5</a:t>
            </a:r>
            <a:r>
              <a:rPr lang="en-US" baseline="30000" dirty="0"/>
              <a:t>th</a:t>
            </a:r>
            <a:r>
              <a:rPr lang="en-US" dirty="0"/>
              <a:t> and 97.5</a:t>
            </a:r>
            <a:r>
              <a:rPr lang="en-US" baseline="30000" dirty="0"/>
              <a:t>th</a:t>
            </a:r>
            <a:r>
              <a:rPr lang="en-US" dirty="0"/>
              <a:t> quantiles from the pooled posterior chains </a:t>
            </a:r>
          </a:p>
          <a:p>
            <a:pPr lvl="1"/>
            <a:r>
              <a:rPr lang="en-US" dirty="0"/>
              <a:t>i.e., the 0.025*36000=900</a:t>
            </a:r>
            <a:r>
              <a:rPr lang="en-US" baseline="30000" dirty="0"/>
              <a:t>th</a:t>
            </a:r>
            <a:r>
              <a:rPr lang="en-US" dirty="0"/>
              <a:t> and 0.975*36000=35100</a:t>
            </a:r>
            <a:r>
              <a:rPr lang="en-US" baseline="30000" dirty="0"/>
              <a:t>th</a:t>
            </a:r>
            <a:r>
              <a:rPr lang="en-US" dirty="0"/>
              <a:t> observation</a:t>
            </a:r>
          </a:p>
          <a:p>
            <a:r>
              <a:rPr lang="en-US" dirty="0"/>
              <a:t>The </a:t>
            </a:r>
            <a:r>
              <a:rPr lang="en-US" i="1" dirty="0"/>
              <a:t>highest posterior density (HPD)</a:t>
            </a:r>
            <a:r>
              <a:rPr lang="en-US" dirty="0"/>
              <a:t> interval is the narrowest interval that includes 95% of the posterior</a:t>
            </a:r>
          </a:p>
          <a:p>
            <a:pPr lvl="1"/>
            <a:r>
              <a:rPr lang="en-US" dirty="0"/>
              <a:t>Equal-tails may not be maintained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2F125A-887F-0A14-E820-9856D1F8C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161" y="4619218"/>
            <a:ext cx="5682491" cy="2177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9344A6-2DD1-DF65-4EB0-F6158AC98D4A}"/>
              </a:ext>
            </a:extLst>
          </p:cNvPr>
          <p:cNvSpPr txBox="1"/>
          <p:nvPr/>
        </p:nvSpPr>
        <p:spPr>
          <a:xfrm>
            <a:off x="2851717" y="6460293"/>
            <a:ext cx="3944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Similar to output of [0.33, 3.14]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6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EBFD2-4FC1-12F4-2641-974DA7A50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brms Logistic Regression Plots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47C774-CBEA-4237-F0A6-33C25CE9A9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6975" y="1851252"/>
            <a:ext cx="4677952" cy="4670407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52CF26-6CCE-21C1-FE0E-FCEA8F948EAE}"/>
              </a:ext>
            </a:extLst>
          </p:cNvPr>
          <p:cNvSpPr txBox="1">
            <a:spLocks/>
          </p:cNvSpPr>
          <p:nvPr/>
        </p:nvSpPr>
        <p:spPr>
          <a:xfrm>
            <a:off x="838200" y="2116393"/>
            <a:ext cx="5519513" cy="40605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plot(mod1)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+mj-lt"/>
                <a:cs typeface="Courier New" panose="02070309020205020404" pitchFamily="49" charset="0"/>
              </a:rPr>
              <a:t>Both beta coefficients show “smooth” density plots and trace plots that look like random noise</a:t>
            </a:r>
          </a:p>
          <a:p>
            <a:r>
              <a:rPr lang="en-US" dirty="0">
                <a:latin typeface="+mj-lt"/>
                <a:cs typeface="Courier New" panose="02070309020205020404" pitchFamily="49" charset="0"/>
              </a:rPr>
              <a:t>This suggests good convergence and mixing (confirming the R-hat values of 1.00)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3062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EBFD2-4FC1-12F4-2641-974DA7A50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brms Logistic Regression Plots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47C774-CBEA-4237-F0A6-33C25CE9A9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8866" y="1860130"/>
            <a:ext cx="4677952" cy="4670407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52CF26-6CCE-21C1-FE0E-FCEA8F948EAE}"/>
              </a:ext>
            </a:extLst>
          </p:cNvPr>
          <p:cNvSpPr txBox="1">
            <a:spLocks/>
          </p:cNvSpPr>
          <p:nvPr/>
        </p:nvSpPr>
        <p:spPr>
          <a:xfrm>
            <a:off x="838200" y="2116393"/>
            <a:ext cx="5731276" cy="40605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mcmc_plot(mod1,type="acf")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+mj-lt"/>
                <a:cs typeface="Courier New" panose="02070309020205020404" pitchFamily="49" charset="0"/>
              </a:rPr>
              <a:t>Each chain has a plot for each beta coefficient</a:t>
            </a:r>
          </a:p>
          <a:p>
            <a:r>
              <a:rPr lang="en-US" dirty="0">
                <a:latin typeface="+mj-lt"/>
                <a:cs typeface="Courier New" panose="02070309020205020404" pitchFamily="49" charset="0"/>
              </a:rPr>
              <a:t>Rapid, steep declines seen; suggesting good exploration of the parameters’ support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9014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EBFD2-4FC1-12F4-2641-974DA7A50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Priors Used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52CF26-6CCE-21C1-FE0E-FCEA8F948EAE}"/>
              </a:ext>
            </a:extLst>
          </p:cNvPr>
          <p:cNvSpPr txBox="1">
            <a:spLocks/>
          </p:cNvSpPr>
          <p:nvPr/>
        </p:nvSpPr>
        <p:spPr>
          <a:xfrm>
            <a:off x="838199" y="2116393"/>
            <a:ext cx="10556289" cy="40605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  <a:cs typeface="Courier New" panose="02070309020205020404" pitchFamily="49" charset="0"/>
              </a:rPr>
              <a:t>Can check what priors were used or defined for a given model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a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prior_summary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(mod1) # check priors used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857789-FF3F-32C9-05CC-6D3FFC657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39786"/>
            <a:ext cx="12192000" cy="135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5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CB0F0-E5C8-E6BE-3AE5-3DA27DE1C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Odds Ratio and Posterior 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37CA9-9957-93A7-0AAC-4B252B784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posterior chains are currently on the </a:t>
            </a:r>
            <a:r>
              <a:rPr lang="en-US" i="1" dirty="0"/>
              <a:t>log odds</a:t>
            </a:r>
            <a:r>
              <a:rPr lang="en-US" dirty="0"/>
              <a:t> scale</a:t>
            </a:r>
          </a:p>
          <a:p>
            <a:r>
              <a:rPr lang="en-US" dirty="0"/>
              <a:t>Need to transform </a:t>
            </a:r>
            <a:r>
              <a:rPr lang="en-US" u="sng" dirty="0"/>
              <a:t>each iteration</a:t>
            </a:r>
            <a:r>
              <a:rPr lang="en-US" dirty="0"/>
              <a:t> (i.e., exponentiate) to get the </a:t>
            </a:r>
            <a:r>
              <a:rPr lang="en-US" i="1" dirty="0"/>
              <a:t>odds ratio</a:t>
            </a:r>
            <a:r>
              <a:rPr lang="en-US" dirty="0"/>
              <a:t> to summarize: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post_samp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post_samp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exp_trt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=exp(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b_trt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indicator=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ifelse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exp_trt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&gt;1, 1, 0))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65E7A2-5554-3C69-6284-7BDCD7528364}"/>
              </a:ext>
            </a:extLst>
          </p:cNvPr>
          <p:cNvSpPr txBox="1"/>
          <p:nvPr/>
        </p:nvSpPr>
        <p:spPr>
          <a:xfrm>
            <a:off x="6813611" y="4598633"/>
            <a:ext cx="3706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92D050"/>
                </a:solidFill>
              </a:rPr>
              <a:t>Estimates OR for each iteration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26E443-DA09-3715-B815-6711D6E76578}"/>
              </a:ext>
            </a:extLst>
          </p:cNvPr>
          <p:cNvSpPr txBox="1"/>
          <p:nvPr/>
        </p:nvSpPr>
        <p:spPr>
          <a:xfrm>
            <a:off x="10022890" y="5092253"/>
            <a:ext cx="19456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92D050"/>
                </a:solidFill>
              </a:rPr>
              <a:t>Indicator to estimate posterior probability that OR&gt;1</a:t>
            </a:r>
          </a:p>
        </p:txBody>
      </p:sp>
    </p:spTree>
    <p:extLst>
      <p:ext uri="{BB962C8B-B14F-4D97-AF65-F5344CB8AC3E}">
        <p14:creationId xmlns:p14="http://schemas.microsoft.com/office/powerpoint/2010/main" val="63050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0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/>
              <a:t>Short Course Outline</a:t>
            </a:r>
            <a:endParaRPr lang="en-US" dirty="0"/>
          </a:p>
        </p:txBody>
      </p:sp>
      <p:pic>
        <p:nvPicPr>
          <p:cNvPr id="14" name="Picture 6" descr="3D box skeletons">
            <a:extLst>
              <a:ext uri="{FF2B5EF4-FFF2-40B4-BE49-F238E27FC236}">
                <a16:creationId xmlns:a16="http://schemas.microsoft.com/office/drawing/2014/main" id="{D128F141-8137-4745-307C-4E56589A4D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49" r="18516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ADE6D6-A6BF-DD65-F73C-8CE796FC4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Introduction to Bayesian Modeling in Oncology Trials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Information Sharing in Clinical Trials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Statistical Considerations for Master Protocols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Hybrid Controls in RCTs</a:t>
            </a:r>
          </a:p>
        </p:txBody>
      </p:sp>
    </p:spTree>
    <p:extLst>
      <p:ext uri="{BB962C8B-B14F-4D97-AF65-F5344CB8AC3E}">
        <p14:creationId xmlns:p14="http://schemas.microsoft.com/office/powerpoint/2010/main" val="2171840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7ED33-EDF0-FA60-0428-FF6411B4F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Odds Ratio and Posterior Probability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65E71D-4106-31C5-529D-E8B6FD44BC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5" y="2120106"/>
            <a:ext cx="12185455" cy="261778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020F98-FDC1-F1B0-DA79-1EE7C6C4C26E}"/>
              </a:ext>
            </a:extLst>
          </p:cNvPr>
          <p:cNvSpPr/>
          <p:nvPr/>
        </p:nvSpPr>
        <p:spPr>
          <a:xfrm>
            <a:off x="2288394" y="4236880"/>
            <a:ext cx="2029872" cy="220222"/>
          </a:xfrm>
          <a:prstGeom prst="rect">
            <a:avLst/>
          </a:prstGeom>
          <a:solidFill>
            <a:srgbClr val="FFC000">
              <a:alpha val="27843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91CBFC-008A-C106-ABE8-9E41A63E8CA6}"/>
              </a:ext>
            </a:extLst>
          </p:cNvPr>
          <p:cNvSpPr/>
          <p:nvPr/>
        </p:nvSpPr>
        <p:spPr>
          <a:xfrm>
            <a:off x="2288394" y="4453475"/>
            <a:ext cx="1000783" cy="284417"/>
          </a:xfrm>
          <a:prstGeom prst="rect">
            <a:avLst/>
          </a:prstGeom>
          <a:solidFill>
            <a:srgbClr val="008239">
              <a:alpha val="1803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479B41-4AE6-8225-E11A-AA24FDC52650}"/>
              </a:ext>
            </a:extLst>
          </p:cNvPr>
          <p:cNvSpPr txBox="1"/>
          <p:nvPr/>
        </p:nvSpPr>
        <p:spPr>
          <a:xfrm>
            <a:off x="62144" y="5029200"/>
            <a:ext cx="2308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Posterior probability:</a:t>
            </a:r>
          </a:p>
          <a:p>
            <a:pPr algn="ctr"/>
            <a:r>
              <a:rPr lang="en-US" dirty="0" err="1"/>
              <a:t>Pr</a:t>
            </a:r>
            <a:r>
              <a:rPr lang="en-US" dirty="0"/>
              <a:t>(OR&gt;1) = 0.994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9619E1C-14E5-6932-1298-6EC6B0B0DB3F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330388" y="4737892"/>
            <a:ext cx="458398" cy="326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F7FB054-2F39-9BAE-A111-35FA4B2B316E}"/>
              </a:ext>
            </a:extLst>
          </p:cNvPr>
          <p:cNvSpPr txBox="1"/>
          <p:nvPr/>
        </p:nvSpPr>
        <p:spPr>
          <a:xfrm>
            <a:off x="3366116" y="5029199"/>
            <a:ext cx="79876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Odds Ratio for Treatment:</a:t>
            </a:r>
          </a:p>
          <a:p>
            <a:r>
              <a:rPr lang="en-US" dirty="0"/>
              <a:t>Mean is 6.84 (≠ e</a:t>
            </a:r>
            <a:r>
              <a:rPr lang="en-US" baseline="30000" dirty="0"/>
              <a:t>1.648214</a:t>
            </a:r>
            <a:r>
              <a:rPr lang="en-US" dirty="0"/>
              <a:t> = 5.20; because mean of e</a:t>
            </a:r>
            <a:r>
              <a:rPr lang="en-US" baseline="30000" dirty="0"/>
              <a:t>x</a:t>
            </a:r>
            <a:r>
              <a:rPr lang="en-US" dirty="0"/>
              <a:t> isn’t same as </a:t>
            </a:r>
            <a:r>
              <a:rPr lang="en-US" dirty="0" err="1"/>
              <a:t>e</a:t>
            </a:r>
            <a:r>
              <a:rPr lang="en-US" baseline="30000" dirty="0" err="1"/>
              <a:t>mean</a:t>
            </a:r>
            <a:r>
              <a:rPr lang="en-US" baseline="30000" dirty="0"/>
              <a:t>(x)</a:t>
            </a:r>
            <a:r>
              <a:rPr lang="en-US" dirty="0"/>
              <a:t>)</a:t>
            </a:r>
          </a:p>
          <a:p>
            <a:r>
              <a:rPr lang="en-US" dirty="0"/>
              <a:t>Median is 5.03 (= e</a:t>
            </a:r>
            <a:r>
              <a:rPr lang="en-US" baseline="30000" dirty="0"/>
              <a:t>1.615389</a:t>
            </a:r>
            <a:r>
              <a:rPr lang="en-US" dirty="0"/>
              <a:t> = 5.21; because order doesn’t change)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ECD359-D910-C709-B234-B56A6788EA90}"/>
              </a:ext>
            </a:extLst>
          </p:cNvPr>
          <p:cNvCxnSpPr/>
          <p:nvPr/>
        </p:nvCxnSpPr>
        <p:spPr>
          <a:xfrm>
            <a:off x="3506680" y="4453475"/>
            <a:ext cx="110970" cy="611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0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0F945-0C1A-BDFE-9092-FC42AA8E5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CrIs</a:t>
            </a:r>
            <a:r>
              <a:rPr lang="en-US" dirty="0"/>
              <a:t> for 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C470A-5013-E6BB-6BF5-3651D466A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calculate 95% equal-tailed and HPD intervals: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A5C210-1E13-28AA-A60C-D4D946CDD4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58"/>
          <a:stretch/>
        </p:blipFill>
        <p:spPr>
          <a:xfrm>
            <a:off x="838200" y="2632558"/>
            <a:ext cx="11216960" cy="14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481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56FBD-3B0E-CAB2-AF6B-499FFC42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from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7AD19-C4F7-38F2-3205-1FE89612A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odds of surviving to 3-months are 5.03 times higher (95% </a:t>
            </a:r>
            <a:r>
              <a:rPr lang="en-US" dirty="0" err="1"/>
              <a:t>CrI</a:t>
            </a:r>
            <a:r>
              <a:rPr lang="en-US" dirty="0"/>
              <a:t>: 1.39, 23.2; P(OR&gt;1)=0.994) for those receiving treatment compared to standard of care.</a:t>
            </a:r>
          </a:p>
          <a:p>
            <a:endParaRPr lang="en-US" dirty="0"/>
          </a:p>
          <a:p>
            <a:r>
              <a:rPr lang="en-US" i="1" dirty="0"/>
              <a:t>Note: One should summarize in earlier methods that the median and equal tailed credible interval are being used in this example. Otherwise, this should be specified in the conclusion sentence.</a:t>
            </a:r>
          </a:p>
        </p:txBody>
      </p:sp>
    </p:spTree>
    <p:extLst>
      <p:ext uri="{BB962C8B-B14F-4D97-AF65-F5344CB8AC3E}">
        <p14:creationId xmlns:p14="http://schemas.microsoft.com/office/powerpoint/2010/main" val="35212121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FE5A4-5268-69C0-F7D1-CD8A72AD5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with Informative Treatment Prior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C358CD-BCA7-5B06-E0FD-FFC3D4B33A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0343" y="2103076"/>
                <a:ext cx="10822619" cy="406056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Assume we had a strong belief that OR=1 and we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):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sz="2100" dirty="0">
                    <a:latin typeface="Courier New" panose="02070309020205020404" pitchFamily="49" charset="0"/>
                    <a:ea typeface="Cambria" panose="02040503050406030204" pitchFamily="18" charset="0"/>
                    <a:cs typeface="Courier New" panose="02070309020205020404" pitchFamily="49" charset="0"/>
                  </a:rPr>
                  <a:t>mod2 &lt;- </a:t>
                </a:r>
                <a:r>
                  <a:rPr lang="en-US" sz="2100" dirty="0" err="1">
                    <a:latin typeface="Courier New" panose="02070309020205020404" pitchFamily="49" charset="0"/>
                    <a:ea typeface="Cambria" panose="02040503050406030204" pitchFamily="18" charset="0"/>
                    <a:cs typeface="Courier New" panose="02070309020205020404" pitchFamily="49" charset="0"/>
                  </a:rPr>
                  <a:t>brm</a:t>
                </a:r>
                <a:r>
                  <a:rPr lang="en-US" sz="2100" dirty="0">
                    <a:latin typeface="Courier New" panose="02070309020205020404" pitchFamily="49" charset="0"/>
                    <a:ea typeface="Cambria" panose="02040503050406030204" pitchFamily="18" charset="0"/>
                    <a:cs typeface="Courier New" panose="02070309020205020404" pitchFamily="49" charset="0"/>
                  </a:rPr>
                  <a:t>(out ~ </a:t>
                </a:r>
                <a:r>
                  <a:rPr lang="en-US" sz="2100" dirty="0" err="1">
                    <a:latin typeface="Courier New" panose="02070309020205020404" pitchFamily="49" charset="0"/>
                    <a:ea typeface="Cambria" panose="02040503050406030204" pitchFamily="18" charset="0"/>
                    <a:cs typeface="Courier New" panose="02070309020205020404" pitchFamily="49" charset="0"/>
                  </a:rPr>
                  <a:t>trt</a:t>
                </a:r>
                <a:r>
                  <a:rPr lang="en-US" sz="2100" dirty="0">
                    <a:latin typeface="Courier New" panose="02070309020205020404" pitchFamily="49" charset="0"/>
                    <a:ea typeface="Cambria" panose="02040503050406030204" pitchFamily="18" charset="0"/>
                    <a:cs typeface="Courier New" panose="02070309020205020404" pitchFamily="49" charset="0"/>
                  </a:rPr>
                  <a:t>,</a:t>
                </a:r>
              </a:p>
              <a:p>
                <a:pPr marL="0" indent="0">
                  <a:buNone/>
                </a:pPr>
                <a:r>
                  <a:rPr lang="en-US" sz="2100" dirty="0">
                    <a:latin typeface="Courier New" panose="02070309020205020404" pitchFamily="49" charset="0"/>
                    <a:ea typeface="Cambria" panose="02040503050406030204" pitchFamily="18" charset="0"/>
                    <a:cs typeface="Courier New" panose="02070309020205020404" pitchFamily="49" charset="0"/>
                  </a:rPr>
                  <a:t>           data=</a:t>
                </a:r>
                <a:r>
                  <a:rPr lang="en-US" sz="2100" dirty="0" err="1">
                    <a:latin typeface="Courier New" panose="02070309020205020404" pitchFamily="49" charset="0"/>
                    <a:ea typeface="Cambria" panose="02040503050406030204" pitchFamily="18" charset="0"/>
                    <a:cs typeface="Courier New" panose="02070309020205020404" pitchFamily="49" charset="0"/>
                  </a:rPr>
                  <a:t>dat</a:t>
                </a:r>
                <a:r>
                  <a:rPr lang="en-US" sz="2100" dirty="0">
                    <a:latin typeface="Courier New" panose="02070309020205020404" pitchFamily="49" charset="0"/>
                    <a:ea typeface="Cambria" panose="02040503050406030204" pitchFamily="18" charset="0"/>
                    <a:cs typeface="Courier New" panose="02070309020205020404" pitchFamily="49" charset="0"/>
                  </a:rPr>
                  <a:t>,</a:t>
                </a:r>
              </a:p>
              <a:p>
                <a:pPr marL="0" indent="0">
                  <a:buNone/>
                </a:pPr>
                <a:r>
                  <a:rPr lang="en-US" sz="2100" dirty="0">
                    <a:latin typeface="Courier New" panose="02070309020205020404" pitchFamily="49" charset="0"/>
                    <a:ea typeface="Cambria" panose="02040503050406030204" pitchFamily="18" charset="0"/>
                    <a:cs typeface="Courier New" panose="02070309020205020404" pitchFamily="49" charset="0"/>
                  </a:rPr>
                  <a:t>           family='</a:t>
                </a:r>
                <a:r>
                  <a:rPr lang="en-US" sz="2100" dirty="0" err="1">
                    <a:latin typeface="Courier New" panose="02070309020205020404" pitchFamily="49" charset="0"/>
                    <a:ea typeface="Cambria" panose="02040503050406030204" pitchFamily="18" charset="0"/>
                    <a:cs typeface="Courier New" panose="02070309020205020404" pitchFamily="49" charset="0"/>
                  </a:rPr>
                  <a:t>bernoulli</a:t>
                </a:r>
                <a:r>
                  <a:rPr lang="en-US" sz="2100" dirty="0">
                    <a:latin typeface="Courier New" panose="02070309020205020404" pitchFamily="49" charset="0"/>
                    <a:ea typeface="Cambria" panose="02040503050406030204" pitchFamily="18" charset="0"/>
                    <a:cs typeface="Courier New" panose="02070309020205020404" pitchFamily="49" charset="0"/>
                  </a:rPr>
                  <a:t>',</a:t>
                </a:r>
              </a:p>
              <a:p>
                <a:pPr marL="0" indent="0">
                  <a:buNone/>
                </a:pPr>
                <a:r>
                  <a:rPr lang="en-US" sz="2100" dirty="0">
                    <a:latin typeface="Courier New" panose="02070309020205020404" pitchFamily="49" charset="0"/>
                    <a:ea typeface="Cambria" panose="02040503050406030204" pitchFamily="18" charset="0"/>
                    <a:cs typeface="Courier New" panose="02070309020205020404" pitchFamily="49" charset="0"/>
                  </a:rPr>
                  <a:t>           prior = c(</a:t>
                </a:r>
                <a:r>
                  <a:rPr lang="en-US" sz="2100" dirty="0" err="1">
                    <a:latin typeface="Courier New" panose="02070309020205020404" pitchFamily="49" charset="0"/>
                    <a:ea typeface="Cambria" panose="02040503050406030204" pitchFamily="18" charset="0"/>
                    <a:cs typeface="Courier New" panose="02070309020205020404" pitchFamily="49" charset="0"/>
                  </a:rPr>
                  <a:t>set_prior</a:t>
                </a:r>
                <a:r>
                  <a:rPr lang="en-US" sz="2100" dirty="0">
                    <a:latin typeface="Courier New" panose="02070309020205020404" pitchFamily="49" charset="0"/>
                    <a:ea typeface="Cambria" panose="02040503050406030204" pitchFamily="18" charset="0"/>
                    <a:cs typeface="Courier New" panose="02070309020205020404" pitchFamily="49" charset="0"/>
                  </a:rPr>
                  <a:t>("</a:t>
                </a:r>
                <a:r>
                  <a:rPr lang="en-US" sz="2100" dirty="0">
                    <a:highlight>
                      <a:srgbClr val="FFFF00"/>
                    </a:highlight>
                    <a:latin typeface="Courier New" panose="02070309020205020404" pitchFamily="49" charset="0"/>
                    <a:ea typeface="Cambria" panose="02040503050406030204" pitchFamily="18" charset="0"/>
                    <a:cs typeface="Courier New" panose="02070309020205020404" pitchFamily="49" charset="0"/>
                  </a:rPr>
                  <a:t>normal(log(10),sqrt(1))</a:t>
                </a:r>
                <a:r>
                  <a:rPr lang="en-US" sz="2100" dirty="0">
                    <a:latin typeface="Courier New" panose="02070309020205020404" pitchFamily="49" charset="0"/>
                    <a:ea typeface="Cambria" panose="02040503050406030204" pitchFamily="18" charset="0"/>
                    <a:cs typeface="Courier New" panose="02070309020205020404" pitchFamily="49" charset="0"/>
                  </a:rPr>
                  <a:t>", class = "b"),</a:t>
                </a:r>
              </a:p>
              <a:p>
                <a:pPr marL="0" indent="0">
                  <a:buNone/>
                </a:pPr>
                <a:r>
                  <a:rPr lang="en-US" sz="2100" dirty="0">
                    <a:latin typeface="Courier New" panose="02070309020205020404" pitchFamily="49" charset="0"/>
                    <a:ea typeface="Cambria" panose="02040503050406030204" pitchFamily="18" charset="0"/>
                    <a:cs typeface="Courier New" panose="02070309020205020404" pitchFamily="49" charset="0"/>
                  </a:rPr>
                  <a:t>                     </a:t>
                </a:r>
                <a:r>
                  <a:rPr lang="en-US" sz="2100" dirty="0" err="1">
                    <a:latin typeface="Courier New" panose="02070309020205020404" pitchFamily="49" charset="0"/>
                    <a:ea typeface="Cambria" panose="02040503050406030204" pitchFamily="18" charset="0"/>
                    <a:cs typeface="Courier New" panose="02070309020205020404" pitchFamily="49" charset="0"/>
                  </a:rPr>
                  <a:t>set_prior</a:t>
                </a:r>
                <a:r>
                  <a:rPr lang="en-US" sz="2100" dirty="0">
                    <a:latin typeface="Courier New" panose="02070309020205020404" pitchFamily="49" charset="0"/>
                    <a:ea typeface="Cambria" panose="02040503050406030204" pitchFamily="18" charset="0"/>
                    <a:cs typeface="Courier New" panose="02070309020205020404" pitchFamily="49" charset="0"/>
                  </a:rPr>
                  <a:t>("normal(0,sqrt(10))", class="Intercept")),</a:t>
                </a:r>
              </a:p>
              <a:p>
                <a:pPr marL="0" indent="0">
                  <a:buNone/>
                </a:pPr>
                <a:r>
                  <a:rPr lang="en-US" sz="2100" dirty="0">
                    <a:latin typeface="Courier New" panose="02070309020205020404" pitchFamily="49" charset="0"/>
                    <a:ea typeface="Cambria" panose="02040503050406030204" pitchFamily="18" charset="0"/>
                    <a:cs typeface="Courier New" panose="02070309020205020404" pitchFamily="49" charset="0"/>
                  </a:rPr>
                  <a:t>           seed= 123,</a:t>
                </a:r>
              </a:p>
              <a:p>
                <a:pPr marL="0" indent="0">
                  <a:buNone/>
                </a:pPr>
                <a:r>
                  <a:rPr lang="en-US" sz="2100" dirty="0">
                    <a:latin typeface="Courier New" panose="02070309020205020404" pitchFamily="49" charset="0"/>
                    <a:ea typeface="Cambria" panose="02040503050406030204" pitchFamily="18" charset="0"/>
                    <a:cs typeface="Courier New" panose="02070309020205020404" pitchFamily="49" charset="0"/>
                  </a:rPr>
                  <a:t>           warmup = 1000, </a:t>
                </a:r>
              </a:p>
              <a:p>
                <a:pPr marL="0" indent="0">
                  <a:buNone/>
                </a:pPr>
                <a:r>
                  <a:rPr lang="en-US" sz="2100" dirty="0">
                    <a:latin typeface="Courier New" panose="02070309020205020404" pitchFamily="49" charset="0"/>
                    <a:ea typeface="Cambria" panose="02040503050406030204" pitchFamily="18" charset="0"/>
                    <a:cs typeface="Courier New" panose="02070309020205020404" pitchFamily="49" charset="0"/>
                  </a:rPr>
                  <a:t>           </a:t>
                </a:r>
                <a:r>
                  <a:rPr lang="en-US" sz="2100" dirty="0" err="1">
                    <a:latin typeface="Courier New" panose="02070309020205020404" pitchFamily="49" charset="0"/>
                    <a:ea typeface="Cambria" panose="02040503050406030204" pitchFamily="18" charset="0"/>
                    <a:cs typeface="Courier New" panose="02070309020205020404" pitchFamily="49" charset="0"/>
                  </a:rPr>
                  <a:t>iter</a:t>
                </a:r>
                <a:r>
                  <a:rPr lang="en-US" sz="2100" dirty="0">
                    <a:latin typeface="Courier New" panose="02070309020205020404" pitchFamily="49" charset="0"/>
                    <a:ea typeface="Cambria" panose="02040503050406030204" pitchFamily="18" charset="0"/>
                    <a:cs typeface="Courier New" panose="02070309020205020404" pitchFamily="49" charset="0"/>
                  </a:rPr>
                  <a:t> = 10000)</a:t>
                </a:r>
                <a:endParaRPr lang="en-US" sz="2400" dirty="0">
                  <a:latin typeface="Courier New" panose="02070309020205020404" pitchFamily="49" charset="0"/>
                  <a:ea typeface="Cambria" panose="02040503050406030204" pitchFamily="18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C358CD-BCA7-5B06-E0FD-FFC3D4B33A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0343" y="2103076"/>
                <a:ext cx="10822619" cy="4060569"/>
              </a:xfrm>
              <a:blipFill>
                <a:blip r:embed="rId2"/>
                <a:stretch>
                  <a:fillRect l="-901" t="-3303" b="-2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064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29A27-910D-4B96-F600-53A637BFC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Informative Prior Results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26E6DFE-D5AC-6772-FD23-8F47CF6A0F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3502"/>
          <a:stretch/>
        </p:blipFill>
        <p:spPr>
          <a:xfrm>
            <a:off x="838200" y="1937006"/>
            <a:ext cx="10515600" cy="3079160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EB69E9-3BE6-31C9-21F0-989AD929EF91}"/>
              </a:ext>
            </a:extLst>
          </p:cNvPr>
          <p:cNvSpPr txBox="1"/>
          <p:nvPr/>
        </p:nvSpPr>
        <p:spPr>
          <a:xfrm>
            <a:off x="790111" y="4918229"/>
            <a:ext cx="679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Previous estimate: 1.65, so prior pulled up our estimate </a:t>
            </a:r>
          </a:p>
        </p:txBody>
      </p:sp>
    </p:spTree>
    <p:extLst>
      <p:ext uri="{BB962C8B-B14F-4D97-AF65-F5344CB8AC3E}">
        <p14:creationId xmlns:p14="http://schemas.microsoft.com/office/powerpoint/2010/main" val="333546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6D04E-F848-4449-F38C-5992E280C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Frequentist Comparison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4E14C2-4B3B-B444-6546-D518EAE7D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373" y="1976117"/>
            <a:ext cx="6587249" cy="453479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9D8191-21F5-57FC-A365-D65B01609523}"/>
                  </a:ext>
                </a:extLst>
              </p:cNvPr>
              <p:cNvSpPr txBox="1"/>
              <p:nvPr/>
            </p:nvSpPr>
            <p:spPr>
              <a:xfrm>
                <a:off x="8013608" y="3619176"/>
                <a:ext cx="2795861" cy="1248675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Frequentist estimate is similar to our </a:t>
                </a:r>
                <a:r>
                  <a:rPr lang="en-US" i="1" dirty="0"/>
                  <a:t>median</a:t>
                </a:r>
                <a:r>
                  <a:rPr lang="en-US" dirty="0"/>
                  <a:t> of the </a:t>
                </a:r>
                <a:r>
                  <a:rPr lang="en-US" dirty="0" err="1"/>
                  <a:t>b_trt</a:t>
                </a:r>
                <a:r>
                  <a:rPr lang="en-US" dirty="0"/>
                  <a:t> effect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rad>
                      </m:e>
                    </m:d>
                  </m:oMath>
                </a14:m>
                <a:r>
                  <a:rPr lang="en-US" dirty="0"/>
                  <a:t> prior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9D8191-21F5-57FC-A365-D65B01609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608" y="3619176"/>
                <a:ext cx="2795861" cy="1248675"/>
              </a:xfrm>
              <a:prstGeom prst="rect">
                <a:avLst/>
              </a:prstGeom>
              <a:blipFill>
                <a:blip r:embed="rId3"/>
                <a:stretch>
                  <a:fillRect l="-1071" t="-935" b="-2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C0BF3BD-8F75-4633-D9CF-258B068A4392}"/>
              </a:ext>
            </a:extLst>
          </p:cNvPr>
          <p:cNvCxnSpPr/>
          <p:nvPr/>
        </p:nvCxnSpPr>
        <p:spPr>
          <a:xfrm rot="10800000">
            <a:off x="3049480" y="4474347"/>
            <a:ext cx="4964128" cy="168675"/>
          </a:xfrm>
          <a:prstGeom prst="bentConnector3">
            <a:avLst>
              <a:gd name="adj1" fmla="val 92831"/>
            </a:avLst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97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2373E-F613-3A6A-012B-CE552F297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Checklist: Statistical Components to Include in Bayesian Data Analysis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1E33E-E438-94C2-745F-539CB477F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6393"/>
            <a:ext cx="10515600" cy="4590882"/>
          </a:xfrm>
        </p:spPr>
        <p:txBody>
          <a:bodyPr>
            <a:normAutofit fontScale="85000" lnSpcReduction="20000"/>
          </a:bodyPr>
          <a:lstStyle/>
          <a:p>
            <a:pPr marR="0" lv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The outcome, primary variable of interest, and covariates with labels as to their function as adjustment for confounding, precision variables, or mediators, etc.</a:t>
            </a:r>
            <a:endParaRPr lang="en-US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R="0" lv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Regression modeling framework being used (linear regression, logistic regression, or other).</a:t>
            </a:r>
            <a:endParaRPr lang="en-US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R="0" lv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Prior distribution with parameters; a description of non-informative to informative and a justification for the selection when appropriate; </a:t>
            </a:r>
            <a:r>
              <a:rPr lang="en-US" sz="1800" i="1" dirty="0"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multiple priors should be investigated over a range of assumptions regarding a priori beliefs about the values of the parameters</a:t>
            </a:r>
            <a:r>
              <a:rPr lang="en-US" sz="1800" dirty="0"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R="0" lv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Package and software version with specifics about the MCMC algorithm used.</a:t>
            </a:r>
            <a:endParaRPr lang="en-US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R="0" lv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Chain/iteration length and number, burn-in, and thinning if used.</a:t>
            </a:r>
            <a:endParaRPr lang="en-US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R="0" lv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Parameter initialization values.</a:t>
            </a:r>
            <a:endParaRPr lang="en-US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R="0" lv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Assessment(s) of convergence.</a:t>
            </a:r>
          </a:p>
          <a:p>
            <a:pPr marR="0" lv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>
                <a:latin typeface="Arial" panose="020B0604020202020204" pitchFamily="34" charset="0"/>
                <a:ea typeface="MS Mincho" panose="02020609040205080304" pitchFamily="49" charset="-128"/>
              </a:rPr>
              <a:t>D</a:t>
            </a:r>
            <a:r>
              <a:rPr lang="en-US" sz="1800" dirty="0"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escription of how posteriors will be summarized.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8807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97180-F5FE-D2EF-6E4D-385379339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007C0-CDF4-97C3-F502-449928BD9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3089"/>
            <a:ext cx="10515600" cy="4333874"/>
          </a:xfrm>
        </p:spPr>
        <p:txBody>
          <a:bodyPr/>
          <a:lstStyle/>
          <a:p>
            <a:r>
              <a:rPr lang="en-US" dirty="0"/>
              <a:t>Emails: </a:t>
            </a:r>
          </a:p>
          <a:p>
            <a:pPr lvl="1"/>
            <a:r>
              <a:rPr lang="en-US" dirty="0"/>
              <a:t>alex.kaizer@cuanschutz.edu</a:t>
            </a:r>
          </a:p>
          <a:p>
            <a:pPr lvl="1"/>
            <a:r>
              <a:rPr lang="en-US" dirty="0"/>
              <a:t>brian.hobbs@austin.utexas.edu</a:t>
            </a:r>
          </a:p>
          <a:p>
            <a:r>
              <a:rPr lang="en-US" dirty="0"/>
              <a:t>Website: www.alexkaizer.com</a:t>
            </a:r>
          </a:p>
          <a:p>
            <a:r>
              <a:rPr lang="en-US" dirty="0"/>
              <a:t>GitHub: </a:t>
            </a:r>
            <a:r>
              <a:rPr lang="en-US" dirty="0" err="1"/>
              <a:t>alexbiostats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2010BD74-0AF9-1187-EADA-4879634C6F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191" y="918307"/>
            <a:ext cx="2971800" cy="2971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4596D7-9B46-F442-12B8-0B52DAF6F1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8576" y="3785144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251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74757-29C7-9DB3-7A14-F4C65DB40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011A5-127D-F60D-5075-6673B7995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Gunn-</a:t>
            </a:r>
            <a:r>
              <a:rPr lang="en-US" sz="1800" dirty="0" err="1"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Sandell</a:t>
            </a:r>
            <a:r>
              <a:rPr lang="en-US" sz="1800" dirty="0"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, L., et al. “A Practical Guide to Adopting Bayesian Regression Analyses in Clinical Research”, Submitted to </a:t>
            </a:r>
            <a:r>
              <a:rPr lang="en-US" sz="1800" i="1" dirty="0"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Journal of Clinical and Translational Sciences</a:t>
            </a:r>
            <a:r>
              <a:rPr lang="en-US" sz="1800" dirty="0"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.</a:t>
            </a:r>
          </a:p>
          <a:p>
            <a:r>
              <a:rPr lang="en-US" sz="1800" dirty="0">
                <a:latin typeface="Arial" panose="020B0604020202020204" pitchFamily="34" charset="0"/>
                <a:ea typeface="MS Mincho" panose="02020609040205080304" pitchFamily="49" charset="-128"/>
              </a:rPr>
              <a:t>US Food and Drug Administration. “Guidance for the Use of Bayesian Statistics in Medical Device Clinical Trials”, February 2010.</a:t>
            </a:r>
          </a:p>
          <a:p>
            <a:r>
              <a:rPr lang="en-US" sz="1800" dirty="0"/>
              <a:t> Paul-Christian </a:t>
            </a:r>
            <a:r>
              <a:rPr lang="en-US" sz="1800" dirty="0" err="1"/>
              <a:t>Bürkner</a:t>
            </a:r>
            <a:r>
              <a:rPr lang="en-US" sz="1800" dirty="0"/>
              <a:t> (2017). brms: An R Package for Bayesian Multilevel Models Using Stan. Journal of Statistical Software, 80(1), 1-28. doi:10.18637/jss.v080.i01</a:t>
            </a:r>
          </a:p>
          <a:p>
            <a:r>
              <a:rPr lang="en-US" sz="1800" dirty="0"/>
              <a:t>Paul-Christian </a:t>
            </a:r>
            <a:r>
              <a:rPr lang="en-US" sz="1800" dirty="0" err="1"/>
              <a:t>Bürkner</a:t>
            </a:r>
            <a:r>
              <a:rPr lang="en-US" sz="1800" dirty="0"/>
              <a:t> (2018). Advanced Bayesian Multilevel Modeling with the R Package brms. The R Journal, 10(1), 395-411. doi:10.32614/RJ-2018-017</a:t>
            </a:r>
          </a:p>
        </p:txBody>
      </p:sp>
    </p:spTree>
    <p:extLst>
      <p:ext uri="{BB962C8B-B14F-4D97-AF65-F5344CB8AC3E}">
        <p14:creationId xmlns:p14="http://schemas.microsoft.com/office/powerpoint/2010/main" val="1046135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83B7C-842A-762D-D6B7-B457D28EA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81FE8-9B7B-D8FC-90E6-A6FDB0AF9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Exposure to the basics of Bayesian methods in oncology trials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Introduction of methods for sharing information across data sources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Understand use of master protocol studies (e.g., platform and basket trials) and statistical considerations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Bayesian methods for hybrid randomized controlled trials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542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13014-BD9D-665D-A2A1-2C339D965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 for Download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33EF8-F3D6-C8A0-E9AB-6B374739AE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7332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Alex’s GitHub:</a:t>
            </a:r>
          </a:p>
          <a:p>
            <a:r>
              <a:rPr lang="en-US" sz="3600" dirty="0">
                <a:hlinkClick r:id="rId2"/>
              </a:rPr>
              <a:t>https://github.com/alexbiostats/</a:t>
            </a:r>
            <a:endParaRPr lang="en-US" sz="3600" dirty="0"/>
          </a:p>
          <a:p>
            <a:r>
              <a:rPr lang="en-US" sz="3600" dirty="0"/>
              <a:t>Repo: Stat4Onc_2023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C3B136-37B5-3ED9-A269-0EDA11F792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73749" y="2515322"/>
            <a:ext cx="2971943" cy="297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41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Bayes for Trials?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2E4E40-5EEB-A59A-89D3-D346C633A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Ability to incorporate past trials beyond the “design” stage of a trial (e.g., through informative priors or information sharing approaches)</a:t>
            </a:r>
          </a:p>
          <a:p>
            <a:r>
              <a:rPr lang="en-US" dirty="0"/>
              <a:t>Increased flexibility (e.g., adaptive trial mechanisms and designs)</a:t>
            </a:r>
          </a:p>
          <a:p>
            <a:r>
              <a:rPr lang="en-US" dirty="0"/>
              <a:t>May be the “least burdensome” relative to frequentist approaches (FDA’s “Guidance for the Use of Bayesian Statistics in Medical Device Clinical Trials”)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82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A7E84-6657-C2D6-ECE0-F44E5E91F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776E94-28E3-7C87-3D67-14EFD90808EA}"/>
                  </a:ext>
                </a:extLst>
              </p:cNvPr>
              <p:cNvSpPr txBox="1"/>
              <p:nvPr/>
            </p:nvSpPr>
            <p:spPr>
              <a:xfrm>
                <a:off x="3618528" y="3731499"/>
                <a:ext cx="5040354" cy="13038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40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1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40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40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40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40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1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40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40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40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40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776E94-28E3-7C87-3D67-14EFD9080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528" y="3731499"/>
                <a:ext cx="5040354" cy="13038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A17124-6C50-F8FB-645B-E47C6D833187}"/>
                  </a:ext>
                </a:extLst>
              </p:cNvPr>
              <p:cNvSpPr txBox="1"/>
              <p:nvPr/>
            </p:nvSpPr>
            <p:spPr>
              <a:xfrm>
                <a:off x="923611" y="1937006"/>
                <a:ext cx="10430189" cy="9848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dirty="0"/>
                  <a:t>: observed data</a:t>
                </a:r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3200" dirty="0"/>
                  <a:t>: parameter(s)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A17124-6C50-F8FB-645B-E47C6D833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11" y="1937006"/>
                <a:ext cx="10430189" cy="984885"/>
              </a:xfrm>
              <a:prstGeom prst="rect">
                <a:avLst/>
              </a:prstGeom>
              <a:blipFill>
                <a:blip r:embed="rId3"/>
                <a:stretch>
                  <a:fillRect l="-117" t="-13043" b="-24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17275A6-F115-0DF6-C528-D0D2B4E0F9D8}"/>
              </a:ext>
            </a:extLst>
          </p:cNvPr>
          <p:cNvSpPr txBox="1"/>
          <p:nvPr/>
        </p:nvSpPr>
        <p:spPr>
          <a:xfrm>
            <a:off x="984738" y="4091020"/>
            <a:ext cx="1909187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Posterior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10907-7EAB-B964-B444-643BE33016E9}"/>
              </a:ext>
            </a:extLst>
          </p:cNvPr>
          <p:cNvSpPr txBox="1"/>
          <p:nvPr/>
        </p:nvSpPr>
        <p:spPr>
          <a:xfrm>
            <a:off x="5568460" y="2746614"/>
            <a:ext cx="2133601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Likelihood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78FECD-D8E7-49E0-45F0-E108B4AFE48C}"/>
              </a:ext>
            </a:extLst>
          </p:cNvPr>
          <p:cNvSpPr txBox="1"/>
          <p:nvPr/>
        </p:nvSpPr>
        <p:spPr>
          <a:xfrm>
            <a:off x="9220199" y="4091020"/>
            <a:ext cx="2133601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Prior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200C11E-599E-C1AF-7975-48829FAC4DE1}"/>
                  </a:ext>
                </a:extLst>
              </p:cNvPr>
              <p:cNvSpPr txBox="1"/>
              <p:nvPr/>
            </p:nvSpPr>
            <p:spPr>
              <a:xfrm>
                <a:off x="4577860" y="5530764"/>
                <a:ext cx="4114800" cy="109600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Normalizing Constant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200C11E-599E-C1AF-7975-48829FAC4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860" y="5530764"/>
                <a:ext cx="4114800" cy="1096006"/>
              </a:xfrm>
              <a:prstGeom prst="rect">
                <a:avLst/>
              </a:prstGeom>
              <a:blipFill>
                <a:blip r:embed="rId4"/>
                <a:stretch>
                  <a:fillRect l="-3259" t="-7222" r="-3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8A2620-FF93-CDAC-006E-A2053918E426}"/>
              </a:ext>
            </a:extLst>
          </p:cNvPr>
          <p:cNvCxnSpPr>
            <a:cxnSpLocks/>
            <a:stCxn id="10" idx="3"/>
            <a:endCxn id="4" idx="1"/>
          </p:cNvCxnSpPr>
          <p:nvPr/>
        </p:nvCxnSpPr>
        <p:spPr>
          <a:xfrm>
            <a:off x="2893925" y="4383408"/>
            <a:ext cx="724603" cy="0"/>
          </a:xfrm>
          <a:prstGeom prst="straightConnector1">
            <a:avLst/>
          </a:prstGeom>
          <a:ln w="38100">
            <a:solidFill>
              <a:schemeClr val="accent4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B5ECC8E-DE91-35F8-576F-30C3703D9E07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8455688" y="4383407"/>
            <a:ext cx="764511" cy="1"/>
          </a:xfrm>
          <a:prstGeom prst="straightConnector1">
            <a:avLst/>
          </a:prstGeom>
          <a:ln w="38100">
            <a:solidFill>
              <a:schemeClr val="accent3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F84DA3C-5F2A-7808-4212-F027B781AD2D}"/>
              </a:ext>
            </a:extLst>
          </p:cNvPr>
          <p:cNvCxnSpPr>
            <a:cxnSpLocks/>
          </p:cNvCxnSpPr>
          <p:nvPr/>
        </p:nvCxnSpPr>
        <p:spPr>
          <a:xfrm>
            <a:off x="6635260" y="3331389"/>
            <a:ext cx="0" cy="429567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A9ADF60-CB44-19CA-3C3F-B805564689FD}"/>
              </a:ext>
            </a:extLst>
          </p:cNvPr>
          <p:cNvCxnSpPr>
            <a:cxnSpLocks/>
          </p:cNvCxnSpPr>
          <p:nvPr/>
        </p:nvCxnSpPr>
        <p:spPr>
          <a:xfrm flipV="1">
            <a:off x="6595065" y="5074418"/>
            <a:ext cx="0" cy="456346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90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A7E84-6657-C2D6-ECE0-F44E5E91F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776E94-28E3-7C87-3D67-14EFD90808EA}"/>
                  </a:ext>
                </a:extLst>
              </p:cNvPr>
              <p:cNvSpPr txBox="1"/>
              <p:nvPr/>
            </p:nvSpPr>
            <p:spPr>
              <a:xfrm>
                <a:off x="3734263" y="4083154"/>
                <a:ext cx="493244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sz="4000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sz="4000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4000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4000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40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40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40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776E94-28E3-7C87-3D67-14EFD9080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263" y="4083154"/>
                <a:ext cx="4932441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A17124-6C50-F8FB-645B-E47C6D833187}"/>
                  </a:ext>
                </a:extLst>
              </p:cNvPr>
              <p:cNvSpPr txBox="1"/>
              <p:nvPr/>
            </p:nvSpPr>
            <p:spPr>
              <a:xfrm>
                <a:off x="923611" y="1937006"/>
                <a:ext cx="10430189" cy="9848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dirty="0"/>
                  <a:t>: observed data</a:t>
                </a:r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3200" dirty="0"/>
                  <a:t>: parameter(s)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A17124-6C50-F8FB-645B-E47C6D833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11" y="1937006"/>
                <a:ext cx="10430189" cy="984885"/>
              </a:xfrm>
              <a:prstGeom prst="rect">
                <a:avLst/>
              </a:prstGeom>
              <a:blipFill>
                <a:blip r:embed="rId3"/>
                <a:stretch>
                  <a:fillRect l="-117" t="-13043" b="-24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17275A6-F115-0DF6-C528-D0D2B4E0F9D8}"/>
              </a:ext>
            </a:extLst>
          </p:cNvPr>
          <p:cNvSpPr txBox="1"/>
          <p:nvPr/>
        </p:nvSpPr>
        <p:spPr>
          <a:xfrm>
            <a:off x="984738" y="4091020"/>
            <a:ext cx="1909187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Posterior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10907-7EAB-B964-B444-643BE33016E9}"/>
              </a:ext>
            </a:extLst>
          </p:cNvPr>
          <p:cNvSpPr txBox="1"/>
          <p:nvPr/>
        </p:nvSpPr>
        <p:spPr>
          <a:xfrm>
            <a:off x="5568460" y="2746614"/>
            <a:ext cx="2133601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Likelihood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78FECD-D8E7-49E0-45F0-E108B4AFE48C}"/>
              </a:ext>
            </a:extLst>
          </p:cNvPr>
          <p:cNvSpPr txBox="1"/>
          <p:nvPr/>
        </p:nvSpPr>
        <p:spPr>
          <a:xfrm>
            <a:off x="9220199" y="4091020"/>
            <a:ext cx="2133601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Prior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8A2620-FF93-CDAC-006E-A2053918E426}"/>
              </a:ext>
            </a:extLst>
          </p:cNvPr>
          <p:cNvCxnSpPr>
            <a:cxnSpLocks/>
            <a:stCxn id="10" idx="3"/>
            <a:endCxn id="4" idx="1"/>
          </p:cNvCxnSpPr>
          <p:nvPr/>
        </p:nvCxnSpPr>
        <p:spPr>
          <a:xfrm>
            <a:off x="2893925" y="4383408"/>
            <a:ext cx="840338" cy="7523"/>
          </a:xfrm>
          <a:prstGeom prst="straightConnector1">
            <a:avLst/>
          </a:prstGeom>
          <a:ln w="38100">
            <a:solidFill>
              <a:schemeClr val="accent4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B5ECC8E-DE91-35F8-576F-30C3703D9E07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8455688" y="4383407"/>
            <a:ext cx="764511" cy="1"/>
          </a:xfrm>
          <a:prstGeom prst="straightConnector1">
            <a:avLst/>
          </a:prstGeom>
          <a:ln w="38100">
            <a:solidFill>
              <a:schemeClr val="accent3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F84DA3C-5F2A-7808-4212-F027B781AD2D}"/>
              </a:ext>
            </a:extLst>
          </p:cNvPr>
          <p:cNvCxnSpPr>
            <a:cxnSpLocks/>
          </p:cNvCxnSpPr>
          <p:nvPr/>
        </p:nvCxnSpPr>
        <p:spPr>
          <a:xfrm>
            <a:off x="6635260" y="3331389"/>
            <a:ext cx="0" cy="751765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C08005-F93E-7027-0A92-6ECD9DE22793}"/>
                  </a:ext>
                </a:extLst>
              </p:cNvPr>
              <p:cNvSpPr txBox="1"/>
              <p:nvPr/>
            </p:nvSpPr>
            <p:spPr>
              <a:xfrm>
                <a:off x="5255288" y="1333830"/>
                <a:ext cx="6521380" cy="1402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Related to the model or distribution of the data (i.e., outcome)</a:t>
                </a:r>
              </a:p>
              <a:p>
                <a:r>
                  <a:rPr lang="en-US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e.g., normal likelihood for linear regression assuming </a:t>
                </a:r>
                <a:r>
                  <a:rPr lang="en-US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iid</a:t>
                </a:r>
                <a:r>
                  <a:rPr lang="en-US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C08005-F93E-7027-0A92-6ECD9DE22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288" y="1333830"/>
                <a:ext cx="6521380" cy="1402563"/>
              </a:xfrm>
              <a:prstGeom prst="rect">
                <a:avLst/>
              </a:prstGeom>
              <a:blipFill>
                <a:blip r:embed="rId4"/>
                <a:stretch>
                  <a:fillRect l="-748" t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A672BE-739C-D83B-FEF6-6EF8D5738FAD}"/>
                  </a:ext>
                </a:extLst>
              </p:cNvPr>
              <p:cNvSpPr txBox="1"/>
              <p:nvPr/>
            </p:nvSpPr>
            <p:spPr>
              <a:xfrm>
                <a:off x="7134330" y="4968182"/>
                <a:ext cx="4983981" cy="17821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Prior distribution on parameters quantify a “belief” in the values of the parameters prior to observing study data</a:t>
                </a:r>
              </a:p>
              <a:p>
                <a:endParaRPr lang="en-US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𝐼𝐺</m:t>
                    </m:r>
                    <m:r>
                      <a:rPr lang="en-US" b="0" i="1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 where </a:t>
                </a:r>
                <a:r>
                  <a:rPr lang="en-US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a,b,c,d</a:t>
                </a:r>
                <a:r>
                  <a:rPr lang="en-US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 set based on context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A672BE-739C-D83B-FEF6-6EF8D5738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4330" y="4968182"/>
                <a:ext cx="4983981" cy="1782155"/>
              </a:xfrm>
              <a:prstGeom prst="rect">
                <a:avLst/>
              </a:prstGeom>
              <a:blipFill>
                <a:blip r:embed="rId5"/>
                <a:stretch>
                  <a:fillRect l="-978" t="-2055" b="-4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2A27CB5-1086-94D2-6EEA-E6F33B83CA98}"/>
              </a:ext>
            </a:extLst>
          </p:cNvPr>
          <p:cNvSpPr txBox="1"/>
          <p:nvPr/>
        </p:nvSpPr>
        <p:spPr>
          <a:xfrm>
            <a:off x="185520" y="4998961"/>
            <a:ext cx="58686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Expresses uncertainty in the parameter(s) after observing the data and incorporating priors</a:t>
            </a:r>
          </a:p>
          <a:p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Commonly summarized by its mean, median, or mode; probability; and credible interval from the Markov Chain Monte Carlo (MCMC) chain(s)</a:t>
            </a:r>
          </a:p>
        </p:txBody>
      </p:sp>
    </p:spTree>
    <p:extLst>
      <p:ext uri="{BB962C8B-B14F-4D97-AF65-F5344CB8AC3E}">
        <p14:creationId xmlns:p14="http://schemas.microsoft.com/office/powerpoint/2010/main" val="313973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7AFCAD-B968-71A6-5621-3E7B14780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Overview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ED1D03-2DBA-926B-AF0D-95DF7DB6A8AA}"/>
              </a:ext>
            </a:extLst>
          </p:cNvPr>
          <p:cNvSpPr txBox="1"/>
          <p:nvPr/>
        </p:nvSpPr>
        <p:spPr>
          <a:xfrm>
            <a:off x="1038810" y="6432698"/>
            <a:ext cx="10389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Source:https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://hudsonthames.org/wp-content/uploads/2020/10/bayesian.png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1B5746-0A00-FF8E-9760-40EE763690F8}"/>
              </a:ext>
            </a:extLst>
          </p:cNvPr>
          <p:cNvSpPr txBox="1"/>
          <p:nvPr/>
        </p:nvSpPr>
        <p:spPr>
          <a:xfrm>
            <a:off x="6576237" y="65921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0" name="Content Placeholder 19" descr="A picture containing diagram, design&#10;&#10;Description automatically generated">
            <a:extLst>
              <a:ext uri="{FF2B5EF4-FFF2-40B4-BE49-F238E27FC236}">
                <a16:creationId xmlns:a16="http://schemas.microsoft.com/office/drawing/2014/main" id="{E79A9BF2-E318-B7C0-10C2-1DD4428A9E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375" y="3040839"/>
            <a:ext cx="10237381" cy="342375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15">
                <a:extLst>
                  <a:ext uri="{FF2B5EF4-FFF2-40B4-BE49-F238E27FC236}">
                    <a16:creationId xmlns:a16="http://schemas.microsoft.com/office/drawing/2014/main" id="{3027DEE3-20F1-1A58-06C6-164CDE88A415}"/>
                  </a:ext>
                </a:extLst>
              </p:cNvPr>
              <p:cNvSpPr txBox="1">
                <a:spLocks noGrp="1"/>
              </p:cNvSpPr>
              <p:nvPr>
                <p:ph sz="half" idx="1"/>
              </p:nvPr>
            </p:nvSpPr>
            <p:spPr>
              <a:xfrm>
                <a:off x="814155" y="1825625"/>
                <a:ext cx="9653598" cy="19184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001007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4000" b="0" i="1" smtClean="0">
                            <a:solidFill>
                              <a:srgbClr val="00100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 smtClean="0">
                            <a:solidFill>
                              <a:srgbClr val="001007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e>
                        <m:r>
                          <a:rPr lang="en-US" sz="4000" b="1" i="1" smtClean="0">
                            <a:solidFill>
                              <a:srgbClr val="001007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4000" b="0" i="1" smtClean="0">
                        <a:solidFill>
                          <a:srgbClr val="001007"/>
                        </a:solidFill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sz="4000" i="1">
                        <a:solidFill>
                          <a:srgbClr val="001007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sz="4000" i="1">
                            <a:solidFill>
                              <a:srgbClr val="00100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>
                            <a:solidFill>
                              <a:srgbClr val="001007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4000" b="1" i="1">
                        <a:solidFill>
                          <a:srgbClr val="001007"/>
                        </a:solidFill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4000" i="1">
                        <a:solidFill>
                          <a:srgbClr val="001007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4000" b="0" i="1" smtClean="0">
                        <a:solidFill>
                          <a:srgbClr val="001007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4000" b="0" i="1" smtClean="0">
                            <a:solidFill>
                              <a:srgbClr val="00100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 smtClean="0">
                            <a:solidFill>
                              <a:srgbClr val="001007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US" sz="4000" b="0" dirty="0">
                    <a:solidFill>
                      <a:srgbClr val="001007"/>
                    </a:solidFill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sz="4000" dirty="0">
                    <a:solidFill>
                      <a:srgbClr val="001007"/>
                    </a:solidFill>
                  </a:rPr>
                  <a:t>Posterior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001007"/>
                        </a:solidFill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sz="4000" b="0" dirty="0">
                    <a:solidFill>
                      <a:srgbClr val="001007"/>
                    </a:solidFill>
                  </a:rPr>
                  <a:t> Likelihood x Prior</a:t>
                </a:r>
              </a:p>
              <a:p>
                <a:pPr marL="0" indent="0">
                  <a:buNone/>
                </a:pPr>
                <a:endParaRPr lang="en-US" sz="4000" b="0" dirty="0">
                  <a:solidFill>
                    <a:srgbClr val="001007"/>
                  </a:solidFill>
                </a:endParaRPr>
              </a:p>
            </p:txBody>
          </p:sp>
        </mc:Choice>
        <mc:Fallback xmlns="">
          <p:sp>
            <p:nvSpPr>
              <p:cNvPr id="16" name="Content Placeholder 15">
                <a:extLst>
                  <a:ext uri="{FF2B5EF4-FFF2-40B4-BE49-F238E27FC236}">
                    <a16:creationId xmlns:a16="http://schemas.microsoft.com/office/drawing/2014/main" id="{3027DEE3-20F1-1A58-06C6-164CDE88A41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14155" y="1825625"/>
                <a:ext cx="9653598" cy="1918474"/>
              </a:xfrm>
              <a:prstGeom prst="rect">
                <a:avLst/>
              </a:prstGeom>
              <a:blipFill>
                <a:blip r:embed="rId3"/>
                <a:stretch>
                  <a:fillRect l="-3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6645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neric Colorado School of Public Health">
      <a:dk1>
        <a:srgbClr val="FFFFFF"/>
      </a:dk1>
      <a:lt1>
        <a:srgbClr val="080808"/>
      </a:lt1>
      <a:dk2>
        <a:srgbClr val="D8D8D8"/>
      </a:dk2>
      <a:lt2>
        <a:srgbClr val="080808"/>
      </a:lt2>
      <a:accent1>
        <a:srgbClr val="008239"/>
      </a:accent1>
      <a:accent2>
        <a:srgbClr val="005390"/>
      </a:accent2>
      <a:accent3>
        <a:srgbClr val="542378"/>
      </a:accent3>
      <a:accent4>
        <a:srgbClr val="7F0000"/>
      </a:accent4>
      <a:accent5>
        <a:srgbClr val="FFC000"/>
      </a:accent5>
      <a:accent6>
        <a:srgbClr val="262627"/>
      </a:accent6>
      <a:hlink>
        <a:srgbClr val="080808"/>
      </a:hlink>
      <a:folHlink>
        <a:srgbClr val="08080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1908</TotalTime>
  <Words>2387</Words>
  <Application>Microsoft Office PowerPoint</Application>
  <PresentationFormat>Widescreen</PresentationFormat>
  <Paragraphs>246</Paragraphs>
  <Slides>38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Arial Black</vt:lpstr>
      <vt:lpstr>Calibri</vt:lpstr>
      <vt:lpstr>Cambria</vt:lpstr>
      <vt:lpstr>Cambria Math</vt:lpstr>
      <vt:lpstr>Courier New</vt:lpstr>
      <vt:lpstr>Wingdings</vt:lpstr>
      <vt:lpstr>Office Theme</vt:lpstr>
      <vt:lpstr>Bayesian Modeling in Oncology Trials</vt:lpstr>
      <vt:lpstr>Instructors</vt:lpstr>
      <vt:lpstr>Short Course Outline</vt:lpstr>
      <vt:lpstr>Overall Learning Objectives</vt:lpstr>
      <vt:lpstr>Materials for Download</vt:lpstr>
      <vt:lpstr>Why Bayes for Trials?</vt:lpstr>
      <vt:lpstr>Bayes Overview</vt:lpstr>
      <vt:lpstr>Bayes Overview</vt:lpstr>
      <vt:lpstr>Bayes Overview</vt:lpstr>
      <vt:lpstr>Markov Chain Monte Carlo (MCMC)</vt:lpstr>
      <vt:lpstr>MCMC cont.</vt:lpstr>
      <vt:lpstr>MCMC Diagnostics</vt:lpstr>
      <vt:lpstr>Trace Plots</vt:lpstr>
      <vt:lpstr>Autocorrelation Plots</vt:lpstr>
      <vt:lpstr>Density/Histogram Plots</vt:lpstr>
      <vt:lpstr>Some Numerical Diagnostics</vt:lpstr>
      <vt:lpstr>Priors</vt:lpstr>
      <vt:lpstr>Examples of Priors</vt:lpstr>
      <vt:lpstr>Software Availability</vt:lpstr>
      <vt:lpstr>Logistic Regression Example</vt:lpstr>
      <vt:lpstr>Data Simulation</vt:lpstr>
      <vt:lpstr>Simulated Data Check</vt:lpstr>
      <vt:lpstr>Fit Logistic Regression Model</vt:lpstr>
      <vt:lpstr>brms Logistic Regression Output</vt:lpstr>
      <vt:lpstr>HPD Intervals</vt:lpstr>
      <vt:lpstr>brms Logistic Regression Plots</vt:lpstr>
      <vt:lpstr>brms Logistic Regression Plots</vt:lpstr>
      <vt:lpstr>Check Priors Used</vt:lpstr>
      <vt:lpstr>Odds Ratio and Posterior Probability</vt:lpstr>
      <vt:lpstr>Odds Ratio and Posterior Probability</vt:lpstr>
      <vt:lpstr>CrIs for OR</vt:lpstr>
      <vt:lpstr>Conclusion from Model</vt:lpstr>
      <vt:lpstr>Model with Informative Treatment Prior</vt:lpstr>
      <vt:lpstr>Informative Prior Results</vt:lpstr>
      <vt:lpstr>Frequentist Comparison</vt:lpstr>
      <vt:lpstr>Checklist: Statistical Components to Include in Bayesian Data Analysis Plan</vt:lpstr>
      <vt:lpstr>Contact Info:</vt:lpstr>
      <vt:lpstr>Select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Test Presentation</dc:title>
  <dc:creator>Price, Kara</dc:creator>
  <cp:lastModifiedBy>Kaizer, Alex M</cp:lastModifiedBy>
  <cp:revision>217</cp:revision>
  <dcterms:created xsi:type="dcterms:W3CDTF">2015-07-27T20:53:12Z</dcterms:created>
  <dcterms:modified xsi:type="dcterms:W3CDTF">2023-05-10T15:33:23Z</dcterms:modified>
</cp:coreProperties>
</file>